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4"/>
    <p:sldMasterId id="2147483696" r:id="rId5"/>
    <p:sldMasterId id="2147483708" r:id="rId6"/>
    <p:sldMasterId id="2147483720" r:id="rId7"/>
    <p:sldMasterId id="2147483732" r:id="rId8"/>
  </p:sldMasterIdLst>
  <p:notesMasterIdLst>
    <p:notesMasterId r:id="rId25"/>
  </p:notesMasterIdLst>
  <p:sldIdLst>
    <p:sldId id="302" r:id="rId9"/>
    <p:sldId id="256" r:id="rId10"/>
    <p:sldId id="259" r:id="rId11"/>
    <p:sldId id="269" r:id="rId12"/>
    <p:sldId id="303" r:id="rId13"/>
    <p:sldId id="296" r:id="rId14"/>
    <p:sldId id="297" r:id="rId15"/>
    <p:sldId id="304" r:id="rId16"/>
    <p:sldId id="289" r:id="rId17"/>
    <p:sldId id="301" r:id="rId18"/>
    <p:sldId id="299" r:id="rId19"/>
    <p:sldId id="306" r:id="rId20"/>
    <p:sldId id="263" r:id="rId21"/>
    <p:sldId id="308" r:id="rId22"/>
    <p:sldId id="277" r:id="rId23"/>
    <p:sldId id="264"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6699"/>
    <a:srgbClr val="FFE6FF"/>
    <a:srgbClr val="FFD9FA"/>
    <a:srgbClr val="2F141F"/>
    <a:srgbClr val="61BB79"/>
    <a:srgbClr val="3E71D5"/>
    <a:srgbClr val="FF4C4C"/>
    <a:srgbClr val="86CC98"/>
    <a:srgbClr val="41734F"/>
    <a:srgbClr val="B2DE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C63407-A6FB-4E74-B9DA-FC5A888F8FF8}" v="31" dt="2025-03-13T02:38:15.5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242" autoAdjust="0"/>
  </p:normalViewPr>
  <p:slideViewPr>
    <p:cSldViewPr snapToGrid="0">
      <p:cViewPr varScale="1">
        <p:scale>
          <a:sx n="99" d="100"/>
          <a:sy n="99" d="100"/>
        </p:scale>
        <p:origin x="1902" y="78"/>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notesViewPr>
    <p:cSldViewPr snapToGrid="0">
      <p:cViewPr varScale="1">
        <p:scale>
          <a:sx n="77" d="100"/>
          <a:sy n="77" d="100"/>
        </p:scale>
        <p:origin x="33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 Id="rId30" Type="http://schemas.microsoft.com/office/2015/10/relationships/revisionInfo" Target="revisionInfo.xml"/></Relationships>
</file>

<file path=ppt/_rels/viewProps.xml.rels><?xml version="1.0" encoding="UTF-8" standalone="yes"?>
<Relationships xmlns="http://schemas.openxmlformats.org/package/2006/relationships"><Relationship Id="rId1"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260379F-5817-44C9-ADDC-2E2AC71306D2}" type="datetimeFigureOut">
              <a:rPr kumimoji="1" lang="ja-JP" altLang="en-US" smtClean="0"/>
              <a:t>2025/3/13</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B8E45F87-4A19-4396-AB9A-DF18271AEE30}" type="slidenum">
              <a:rPr kumimoji="1" lang="ja-JP" altLang="en-US" smtClean="0"/>
              <a:t>‹#›</a:t>
            </a:fld>
            <a:endParaRPr kumimoji="1" lang="ja-JP" altLang="en-US"/>
          </a:p>
        </p:txBody>
      </p:sp>
    </p:spTree>
    <p:extLst>
      <p:ext uri="{BB962C8B-B14F-4D97-AF65-F5344CB8AC3E}">
        <p14:creationId xmlns:p14="http://schemas.microsoft.com/office/powerpoint/2010/main" val="39017367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見開きタイトル">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08688"/>
            <a:ext cx="6858000" cy="1655762"/>
          </a:xfrm>
        </p:spPr>
        <p:txBody>
          <a:bodyPr>
            <a:normAutofit/>
          </a:bodyPr>
          <a:lstStyle>
            <a:lvl1pPr marL="0" indent="0" algn="l">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7" name="正方形/長方形 6">
            <a:extLst>
              <a:ext uri="{FF2B5EF4-FFF2-40B4-BE49-F238E27FC236}">
                <a16:creationId xmlns:a16="http://schemas.microsoft.com/office/drawing/2014/main" id="{5718D843-1677-4812-A8F4-94485F1E0171}"/>
              </a:ext>
            </a:extLst>
          </p:cNvPr>
          <p:cNvSpPr/>
          <p:nvPr userDrawn="1"/>
        </p:nvSpPr>
        <p:spPr>
          <a:xfrm>
            <a:off x="0" y="-48322"/>
            <a:ext cx="9144000" cy="3512130"/>
          </a:xfrm>
          <a:prstGeom prst="rect">
            <a:avLst/>
          </a:prstGeom>
          <a:solidFill>
            <a:srgbClr val="EA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1143000" y="1596324"/>
            <a:ext cx="6858000" cy="1915805"/>
          </a:xfrm>
        </p:spPr>
        <p:txBody>
          <a:bodyPr anchor="b">
            <a:normAutofit/>
          </a:bodyPr>
          <a:lstStyle>
            <a:lvl1pPr algn="ctr">
              <a:defRPr sz="6000" b="1"/>
            </a:lvl1pPr>
          </a:lstStyle>
          <a:p>
            <a:r>
              <a:rPr lang="ja-JP" altLang="en-US" dirty="0"/>
              <a:t>マスター タイトルの書式設定</a:t>
            </a:r>
            <a:endParaRPr lang="en-US" dirty="0"/>
          </a:p>
        </p:txBody>
      </p:sp>
      <p:sp>
        <p:nvSpPr>
          <p:cNvPr id="8" name="Subtitle 2">
            <a:extLst>
              <a:ext uri="{FF2B5EF4-FFF2-40B4-BE49-F238E27FC236}">
                <a16:creationId xmlns:a16="http://schemas.microsoft.com/office/drawing/2014/main" id="{97134611-C160-433A-95F3-C991611DF738}"/>
              </a:ext>
            </a:extLst>
          </p:cNvPr>
          <p:cNvSpPr txBox="1">
            <a:spLocks/>
          </p:cNvSpPr>
          <p:nvPr userDrawn="1"/>
        </p:nvSpPr>
        <p:spPr>
          <a:xfrm>
            <a:off x="1372892" y="697397"/>
            <a:ext cx="6858000" cy="4339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r>
              <a:rPr lang="ja-JP" altLang="en-US" sz="2400" b="1" dirty="0">
                <a:solidFill>
                  <a:schemeClr val="bg1"/>
                </a:solidFill>
                <a:latin typeface="メイリオ" panose="020B0604030504040204" pitchFamily="50" charset="-128"/>
                <a:ea typeface="メイリオ" panose="020B0604030504040204" pitchFamily="50" charset="-128"/>
              </a:rPr>
              <a:t>教科書</a:t>
            </a:r>
            <a:r>
              <a:rPr lang="en-US" altLang="ja-JP" sz="2400" b="1" dirty="0">
                <a:solidFill>
                  <a:schemeClr val="bg1"/>
                </a:solidFill>
                <a:latin typeface="メイリオ" panose="020B0604030504040204" pitchFamily="50" charset="-128"/>
                <a:ea typeface="メイリオ" panose="020B0604030504040204" pitchFamily="50" charset="-128"/>
              </a:rPr>
              <a:t>p.32</a:t>
            </a:r>
            <a:r>
              <a:rPr lang="ja-JP" altLang="en-US" sz="2400" b="1" dirty="0">
                <a:solidFill>
                  <a:schemeClr val="bg1"/>
                </a:solidFill>
                <a:latin typeface="メイリオ" panose="020B0604030504040204" pitchFamily="50" charset="-128"/>
                <a:ea typeface="メイリオ" panose="020B0604030504040204" pitchFamily="50" charset="-128"/>
              </a:rPr>
              <a:t>～</a:t>
            </a:r>
            <a:r>
              <a:rPr lang="en-US" altLang="ja-JP" sz="2400" b="1" dirty="0">
                <a:solidFill>
                  <a:schemeClr val="bg1"/>
                </a:solidFill>
                <a:latin typeface="メイリオ" panose="020B0604030504040204" pitchFamily="50" charset="-128"/>
                <a:ea typeface="メイリオ" panose="020B0604030504040204" pitchFamily="50" charset="-128"/>
              </a:rPr>
              <a:t>33</a:t>
            </a:r>
          </a:p>
        </p:txBody>
      </p:sp>
    </p:spTree>
    <p:extLst>
      <p:ext uri="{BB962C8B-B14F-4D97-AF65-F5344CB8AC3E}">
        <p14:creationId xmlns:p14="http://schemas.microsoft.com/office/powerpoint/2010/main" val="742786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728849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2768502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73766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8538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78339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108896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5622560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2894208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71215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91362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学習課題（解答）">
    <p:bg>
      <p:bgPr>
        <a:solidFill>
          <a:srgbClr val="FFE6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193150"/>
          </a:xfrm>
        </p:spPr>
        <p:txBody>
          <a:bodyPr anchor="t" anchorCtr="0">
            <a:normAutofit/>
          </a:bodyPr>
          <a:lstStyle>
            <a:lvl1pPr>
              <a:defRPr sz="3200" b="0"/>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052808"/>
            <a:ext cx="7886700" cy="2000014"/>
          </a:xfrm>
          <a:solidFill>
            <a:schemeClr val="bg1"/>
          </a:solidFill>
        </p:spPr>
        <p:txBody>
          <a:bodyPr anchor="t">
            <a:normAutofit/>
          </a:bodyPr>
          <a:lstStyle>
            <a:lvl1pPr marL="0" indent="0">
              <a:buFont typeface="Wingdings" panose="05000000000000000000" pitchFamily="2" charset="2"/>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US" altLang="ja-JP" dirty="0"/>
          </a:p>
          <a:p>
            <a:pPr lvl="0"/>
            <a:endParaRPr lang="en-US" altLang="ja-JP" dirty="0"/>
          </a:p>
          <a:p>
            <a:pPr lvl="0"/>
            <a:endParaRPr lang="ja-JP" altLang="en-US" dirty="0"/>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EA6699"/>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6688867"/>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663636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285312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56040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72779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030084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4177885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82965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9397346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3264257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594586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導入">
    <p:bg>
      <p:bgRef idx="1003">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2623" y="-220519"/>
            <a:ext cx="9399721" cy="717331"/>
          </a:xfrm>
          <a:prstGeom prst="roundRect">
            <a:avLst/>
          </a:prstGeom>
          <a:solidFill>
            <a:schemeClr val="accent5">
              <a:lumMod val="60000"/>
              <a:lumOff val="4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AF13606-1A80-4D0C-A3A5-BE2CD1882BE1}"/>
              </a:ext>
            </a:extLst>
          </p:cNvPr>
          <p:cNvSpPr txBox="1"/>
          <p:nvPr userDrawn="1"/>
        </p:nvSpPr>
        <p:spPr>
          <a:xfrm>
            <a:off x="3798019" y="35147"/>
            <a:ext cx="3112973" cy="461665"/>
          </a:xfrm>
          <a:prstGeom prst="rect">
            <a:avLst/>
          </a:prstGeom>
          <a:noFill/>
        </p:spPr>
        <p:txBody>
          <a:bodyPr wrap="square" rtlCol="0">
            <a:spAutoFit/>
          </a:bodyPr>
          <a:lstStyle/>
          <a:p>
            <a:r>
              <a:rPr kumimoji="1" lang="ja-JP" altLang="en-US" sz="2400" dirty="0"/>
              <a:t>考えてみよう</a:t>
            </a:r>
          </a:p>
        </p:txBody>
      </p:sp>
      <p:sp>
        <p:nvSpPr>
          <p:cNvPr id="9" name="Title 1">
            <a:extLst>
              <a:ext uri="{FF2B5EF4-FFF2-40B4-BE49-F238E27FC236}">
                <a16:creationId xmlns:a16="http://schemas.microsoft.com/office/drawing/2014/main" id="{B4AF9672-4CAD-418D-9CFC-71C6EC5C22D3}"/>
              </a:ext>
            </a:extLst>
          </p:cNvPr>
          <p:cNvSpPr>
            <a:spLocks noGrp="1"/>
          </p:cNvSpPr>
          <p:nvPr>
            <p:ph type="title"/>
          </p:nvPr>
        </p:nvSpPr>
        <p:spPr>
          <a:xfrm>
            <a:off x="623888" y="876850"/>
            <a:ext cx="7886700" cy="717332"/>
          </a:xfrm>
        </p:spPr>
        <p:txBody>
          <a:bodyPr anchor="t" anchorCtr="0">
            <a:normAutofit/>
          </a:bodyPr>
          <a:lstStyle>
            <a:lvl1pPr>
              <a:defRPr sz="2800" b="0"/>
            </a:lvl1pPr>
          </a:lstStyle>
          <a:p>
            <a:r>
              <a:rPr lang="ja-JP" altLang="en-US" dirty="0"/>
              <a:t>マスター タイトルの書式設定</a:t>
            </a:r>
            <a:endParaRPr lang="en-US" dirty="0"/>
          </a:p>
        </p:txBody>
      </p:sp>
      <p:sp>
        <p:nvSpPr>
          <p:cNvPr id="10" name="Title 1">
            <a:extLst>
              <a:ext uri="{FF2B5EF4-FFF2-40B4-BE49-F238E27FC236}">
                <a16:creationId xmlns:a16="http://schemas.microsoft.com/office/drawing/2014/main" id="{B539FB4A-CE12-4D1F-A8D3-52C7D68A15BD}"/>
              </a:ext>
            </a:extLst>
          </p:cNvPr>
          <p:cNvSpPr txBox="1">
            <a:spLocks/>
          </p:cNvSpPr>
          <p:nvPr userDrawn="1"/>
        </p:nvSpPr>
        <p:spPr>
          <a:xfrm>
            <a:off x="623455" y="5826072"/>
            <a:ext cx="7886700" cy="717332"/>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endParaRPr lang="en-US" dirty="0"/>
          </a:p>
        </p:txBody>
      </p:sp>
      <p:sp>
        <p:nvSpPr>
          <p:cNvPr id="11" name="正方形/長方形 10">
            <a:extLst>
              <a:ext uri="{FF2B5EF4-FFF2-40B4-BE49-F238E27FC236}">
                <a16:creationId xmlns:a16="http://schemas.microsoft.com/office/drawing/2014/main" id="{8449C1B6-C3DC-4F49-8EDF-4EAD58C864DD}"/>
              </a:ext>
            </a:extLst>
          </p:cNvPr>
          <p:cNvSpPr/>
          <p:nvPr userDrawn="1"/>
        </p:nvSpPr>
        <p:spPr>
          <a:xfrm>
            <a:off x="623455" y="-2961"/>
            <a:ext cx="1817528" cy="717331"/>
          </a:xfrm>
          <a:prstGeom prst="rect">
            <a:avLst/>
          </a:prstGeom>
          <a:solidFill>
            <a:srgbClr val="EA6699"/>
          </a:solidFill>
          <a:ln w="571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導入！</a:t>
            </a:r>
            <a:endParaRPr kumimoji="1" lang="en-US" altLang="ja-JP" sz="40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93702743"/>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96401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1511105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6218906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4245117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2981772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93285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9418085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6442423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35096528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8224893-DBDA-4BFA-9CE1-4BFE7CD0F8C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182969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小見出し１">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4" name="フリーフォーム: 図形 13">
            <a:extLst>
              <a:ext uri="{FF2B5EF4-FFF2-40B4-BE49-F238E27FC236}">
                <a16:creationId xmlns:a16="http://schemas.microsoft.com/office/drawing/2014/main" id="{189F767F-B982-42D3-BB49-55BF981E5B02}"/>
              </a:ext>
            </a:extLst>
          </p:cNvPr>
          <p:cNvSpPr/>
          <p:nvPr userDrawn="1"/>
        </p:nvSpPr>
        <p:spPr>
          <a:xfrm>
            <a:off x="-233680" y="-152400"/>
            <a:ext cx="9540240" cy="1440000"/>
          </a:xfrm>
          <a:custGeom>
            <a:avLst/>
            <a:gdLst>
              <a:gd name="connsiteX0" fmla="*/ 240005 w 9540240"/>
              <a:gd name="connsiteY0" fmla="*/ 0 h 1440000"/>
              <a:gd name="connsiteX1" fmla="*/ 7125995 w 9540240"/>
              <a:gd name="connsiteY1" fmla="*/ 0 h 1440000"/>
              <a:gd name="connsiteX2" fmla="*/ 7152640 w 9540240"/>
              <a:gd name="connsiteY2" fmla="*/ 2686 h 1440000"/>
              <a:gd name="connsiteX3" fmla="*/ 7152640 w 9540240"/>
              <a:gd name="connsiteY3" fmla="*/ 0 h 1440000"/>
              <a:gd name="connsiteX4" fmla="*/ 9540240 w 9540240"/>
              <a:gd name="connsiteY4" fmla="*/ 0 h 1440000"/>
              <a:gd name="connsiteX5" fmla="*/ 9540240 w 9540240"/>
              <a:gd name="connsiteY5" fmla="*/ 540000 h 1440000"/>
              <a:gd name="connsiteX6" fmla="*/ 7366000 w 9540240"/>
              <a:gd name="connsiteY6" fmla="*/ 540000 h 1440000"/>
              <a:gd name="connsiteX7" fmla="*/ 7366000 w 9540240"/>
              <a:gd name="connsiteY7" fmla="*/ 1199995 h 1440000"/>
              <a:gd name="connsiteX8" fmla="*/ 7125995 w 9540240"/>
              <a:gd name="connsiteY8" fmla="*/ 1440000 h 1440000"/>
              <a:gd name="connsiteX9" fmla="*/ 240005 w 9540240"/>
              <a:gd name="connsiteY9" fmla="*/ 1440000 h 1440000"/>
              <a:gd name="connsiteX10" fmla="*/ 0 w 9540240"/>
              <a:gd name="connsiteY10" fmla="*/ 1199995 h 1440000"/>
              <a:gd name="connsiteX11" fmla="*/ 0 w 9540240"/>
              <a:gd name="connsiteY11" fmla="*/ 240005 h 1440000"/>
              <a:gd name="connsiteX12" fmla="*/ 240005 w 9540240"/>
              <a:gd name="connsiteY12"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0240" h="1440000">
                <a:moveTo>
                  <a:pt x="240005" y="0"/>
                </a:moveTo>
                <a:lnTo>
                  <a:pt x="7125995" y="0"/>
                </a:lnTo>
                <a:lnTo>
                  <a:pt x="7152640" y="2686"/>
                </a:lnTo>
                <a:lnTo>
                  <a:pt x="7152640" y="0"/>
                </a:lnTo>
                <a:lnTo>
                  <a:pt x="9540240" y="0"/>
                </a:lnTo>
                <a:lnTo>
                  <a:pt x="9540240" y="540000"/>
                </a:lnTo>
                <a:lnTo>
                  <a:pt x="7366000" y="540000"/>
                </a:lnTo>
                <a:lnTo>
                  <a:pt x="7366000" y="1199995"/>
                </a:lnTo>
                <a:cubicBezTo>
                  <a:pt x="7366000" y="1332546"/>
                  <a:pt x="7258546" y="1440000"/>
                  <a:pt x="7125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EA6699"/>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3473843827"/>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848209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869437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6591557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33845" y="2507551"/>
            <a:ext cx="386715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7551"/>
            <a:ext cx="38862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E1DA07A-9201-4B4B-BAF2-015AFA30F520}" type="datetime1">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102052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0400244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175488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3886200" y="990600"/>
            <a:ext cx="462915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E2C9B-5FA2-460D-9BE7-B0812FC2A6FF}"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649343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374940-A916-4C8B-9648-02A2D3898F9E}"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2260520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F4E5243-F52A-4D37-9694-EB26C6C31910}"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2458898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3A77B6E1-634A-48DC-9E8B-D894023267EF}"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74283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小見出し２">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1450429"/>
            <a:ext cx="7886700" cy="4729710"/>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9" name="フリーフォーム: 図形 8">
            <a:extLst>
              <a:ext uri="{FF2B5EF4-FFF2-40B4-BE49-F238E27FC236}">
                <a16:creationId xmlns:a16="http://schemas.microsoft.com/office/drawing/2014/main" id="{D4A417AF-2DC3-4101-B92D-252903B0E556}"/>
              </a:ext>
            </a:extLst>
          </p:cNvPr>
          <p:cNvSpPr/>
          <p:nvPr userDrawn="1"/>
        </p:nvSpPr>
        <p:spPr>
          <a:xfrm>
            <a:off x="-233680" y="-152400"/>
            <a:ext cx="9519920" cy="900000"/>
          </a:xfrm>
          <a:custGeom>
            <a:avLst/>
            <a:gdLst>
              <a:gd name="connsiteX0" fmla="*/ 150003 w 9519920"/>
              <a:gd name="connsiteY0" fmla="*/ 0 h 900000"/>
              <a:gd name="connsiteX1" fmla="*/ 7152640 w 9519920"/>
              <a:gd name="connsiteY1" fmla="*/ 0 h 900000"/>
              <a:gd name="connsiteX2" fmla="*/ 7215997 w 9519920"/>
              <a:gd name="connsiteY2" fmla="*/ 0 h 900000"/>
              <a:gd name="connsiteX3" fmla="*/ 9519920 w 9519920"/>
              <a:gd name="connsiteY3" fmla="*/ 0 h 900000"/>
              <a:gd name="connsiteX4" fmla="*/ 9519920 w 9519920"/>
              <a:gd name="connsiteY4" fmla="*/ 360000 h 900000"/>
              <a:gd name="connsiteX5" fmla="*/ 7366000 w 9519920"/>
              <a:gd name="connsiteY5" fmla="*/ 360000 h 900000"/>
              <a:gd name="connsiteX6" fmla="*/ 7366000 w 9519920"/>
              <a:gd name="connsiteY6" fmla="*/ 749997 h 900000"/>
              <a:gd name="connsiteX7" fmla="*/ 7215997 w 9519920"/>
              <a:gd name="connsiteY7" fmla="*/ 900000 h 900000"/>
              <a:gd name="connsiteX8" fmla="*/ 150003 w 9519920"/>
              <a:gd name="connsiteY8" fmla="*/ 900000 h 900000"/>
              <a:gd name="connsiteX9" fmla="*/ 0 w 9519920"/>
              <a:gd name="connsiteY9" fmla="*/ 749997 h 900000"/>
              <a:gd name="connsiteX10" fmla="*/ 0 w 9519920"/>
              <a:gd name="connsiteY10" fmla="*/ 150003 h 900000"/>
              <a:gd name="connsiteX11" fmla="*/ 150003 w 9519920"/>
              <a:gd name="connsiteY11" fmla="*/ 0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19920" h="900000">
                <a:moveTo>
                  <a:pt x="150003" y="0"/>
                </a:moveTo>
                <a:lnTo>
                  <a:pt x="7152640" y="0"/>
                </a:lnTo>
                <a:lnTo>
                  <a:pt x="7215997" y="0"/>
                </a:lnTo>
                <a:lnTo>
                  <a:pt x="9519920" y="0"/>
                </a:lnTo>
                <a:lnTo>
                  <a:pt x="9519920" y="360000"/>
                </a:lnTo>
                <a:lnTo>
                  <a:pt x="7366000" y="360000"/>
                </a:lnTo>
                <a:lnTo>
                  <a:pt x="7366000" y="749997"/>
                </a:lnTo>
                <a:cubicBezTo>
                  <a:pt x="7366000" y="832841"/>
                  <a:pt x="7298841" y="900000"/>
                  <a:pt x="7215997" y="900000"/>
                </a:cubicBezTo>
                <a:lnTo>
                  <a:pt x="150003" y="900000"/>
                </a:lnTo>
                <a:cubicBezTo>
                  <a:pt x="67159" y="900000"/>
                  <a:pt x="0" y="832841"/>
                  <a:pt x="0" y="749997"/>
                </a:cubicBezTo>
                <a:lnTo>
                  <a:pt x="0" y="150003"/>
                </a:lnTo>
                <a:cubicBezTo>
                  <a:pt x="0" y="67159"/>
                  <a:pt x="67159" y="0"/>
                  <a:pt x="150003" y="0"/>
                </a:cubicBezTo>
                <a:close/>
              </a:path>
            </a:pathLst>
          </a:custGeom>
          <a:solidFill>
            <a:srgbClr val="EA6699"/>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377763957"/>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3FA2F7-F41F-4D5F-9AA2-0AC3C2CC42E0}"/>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59938F-2CF1-4F3E-8C40-5679E74E5789}"/>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1979A9A-E21F-45BE-8E88-280596503450}"/>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8333D7EA-9B73-4A2B-BC1D-F65DFE8E9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A92C45-9753-472C-86CB-F0CB7676A18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8106019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12A0F9-89B1-40F8-9FCF-977010A901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6EF869F-71CF-4E4D-A760-1C33CE682B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02A2DC-F2C6-4AD6-B8CC-5B3D2AEC311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09F90771-B37E-4BEE-B5CE-D36B4D28AD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7441FC-7FDE-41D8-8E72-6EEBDF28F19A}"/>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2487658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6ECE72-678D-4FF7-8B09-D2B47480DBCB}"/>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BBCFF-0BB2-41FA-97FA-08659901521F}"/>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FE290C-B1F9-4F7C-8D0A-DCDEDFE96C66}"/>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93CA0A6A-F65D-4EDA-B745-C5B70153C6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3C2484-E118-4875-B828-4AF7E7790A6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183741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AFBE9-4AEF-4C10-9D6D-389E8F2D781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732512-A49A-4314-8644-B2E0698A5D2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403050E-A828-498A-8D79-1FEC0643A58B}"/>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7431EE3-96E5-4D1D-BDE3-B202611581A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C48B1BAF-78B8-4072-B03D-45E70AE69D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63CFAF8-AFA3-40FE-A65B-2A62ECBEC5DC}"/>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4188463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DE21E-1DED-4152-9CB8-6AD3F9610894}"/>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8751BB-2E88-497E-AD07-FCEAE0056A62}"/>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853AC65-FDA0-4893-8061-914E0DB39A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2387E59-1077-49CE-A26B-D2058CDEBB6C}"/>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EB4276-F488-46AD-ABC6-430B7EC1B881}"/>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9CC6A5A-40A1-4A55-B301-D1707AA34E52}"/>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8" name="フッター プレースホルダー 7">
            <a:extLst>
              <a:ext uri="{FF2B5EF4-FFF2-40B4-BE49-F238E27FC236}">
                <a16:creationId xmlns:a16="http://schemas.microsoft.com/office/drawing/2014/main" id="{01BB5700-E387-4D0C-A9A1-60B42B9FD5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249CE1-C466-45C2-9362-D0534FA8D3B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603288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E048A-9182-421D-AF7F-C77CE2B955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357290-5373-4102-92AE-FF2A61968197}"/>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4" name="フッター プレースホルダー 3">
            <a:extLst>
              <a:ext uri="{FF2B5EF4-FFF2-40B4-BE49-F238E27FC236}">
                <a16:creationId xmlns:a16="http://schemas.microsoft.com/office/drawing/2014/main" id="{DA3DAFE7-483D-468F-971C-4D5C88D169C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2990009-B99A-4B69-8BCB-B1FA480957A5}"/>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6239751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EBEDC4-2F3B-4E9A-BAF9-499A8A57B65E}"/>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3" name="フッター プレースホルダー 2">
            <a:extLst>
              <a:ext uri="{FF2B5EF4-FFF2-40B4-BE49-F238E27FC236}">
                <a16:creationId xmlns:a16="http://schemas.microsoft.com/office/drawing/2014/main" id="{23EA405F-1A13-4753-AA2A-EC851CA38D6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CCC6E4D-A6DA-4258-A4B4-B8ED4ABC8531}"/>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28579688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EDD6F9-B9BC-4A8F-9150-E640C46F2E2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94F0EC-7138-4DEE-A900-03F4E125E34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950D125-479C-4705-BF35-2CE13533D7D0}"/>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937E16C-F181-491C-8149-7BA8705860F1}"/>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417E586-5DBF-426B-BE69-CF8D62E7888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3C5D14-AA10-46B4-A515-FEFEF603D6A7}"/>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19333841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E54DE5-8A37-4529-B591-D9357866E7B7}"/>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80199E-4547-45C2-8201-4F8E09E8B913}"/>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0B03EEC-26F8-4622-A12B-88E277305A0C}"/>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6F139C-2E67-4D91-8299-75500A8C05FF}"/>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6" name="フッター プレースホルダー 5">
            <a:extLst>
              <a:ext uri="{FF2B5EF4-FFF2-40B4-BE49-F238E27FC236}">
                <a16:creationId xmlns:a16="http://schemas.microsoft.com/office/drawing/2014/main" id="{BE5FCCA8-E918-4FE4-960D-0325C569B1D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22EFF3-68D6-4857-96B5-C1B23CE8B43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5519224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77DFEA-C639-493B-8606-7385CEFF6E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CC10DF-503D-49A0-818F-C30371AAF2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F06C3C-FA60-491D-B4FF-E89096427C92}"/>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D00E9FA2-0B9F-4E3E-9958-4177846620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F93199-698A-4F69-A104-85DAD881A29B}"/>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32190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図版">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845" y="945931"/>
            <a:ext cx="7886700" cy="5234207"/>
          </a:xfrm>
        </p:spPr>
        <p:txBody>
          <a:bodyPr/>
          <a:lstStyle>
            <a:lvl1pPr>
              <a:buNone/>
              <a:defRPr/>
            </a:lvl1pPr>
          </a:lstStyle>
          <a:p>
            <a:pPr lvl="0"/>
            <a:endParaRPr lang="en-US" dirty="0"/>
          </a:p>
        </p:txBody>
      </p:sp>
      <p:sp>
        <p:nvSpPr>
          <p:cNvPr id="4" name="Date Placeholder 3"/>
          <p:cNvSpPr>
            <a:spLocks noGrp="1"/>
          </p:cNvSpPr>
          <p:nvPr>
            <p:ph type="dt" sz="half" idx="10"/>
          </p:nvPr>
        </p:nvSpPr>
        <p:spPr/>
        <p:txBody>
          <a:bodyPr/>
          <a:lstStyle/>
          <a:p>
            <a:fld id="{7B2D3E9E-A95C-48F2-B4BF-A71542E0BE9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12" name="フリーフォーム: 図形 11">
            <a:extLst>
              <a:ext uri="{FF2B5EF4-FFF2-40B4-BE49-F238E27FC236}">
                <a16:creationId xmlns:a16="http://schemas.microsoft.com/office/drawing/2014/main" id="{5BF0D232-2909-457E-BB71-262959D2C491}"/>
              </a:ext>
            </a:extLst>
          </p:cNvPr>
          <p:cNvSpPr/>
          <p:nvPr userDrawn="1"/>
        </p:nvSpPr>
        <p:spPr>
          <a:xfrm>
            <a:off x="-143692" y="-172722"/>
            <a:ext cx="9358811" cy="1118653"/>
          </a:xfrm>
          <a:custGeom>
            <a:avLst/>
            <a:gdLst>
              <a:gd name="connsiteX0" fmla="*/ 240005 w 9448800"/>
              <a:gd name="connsiteY0" fmla="*/ 0 h 1440000"/>
              <a:gd name="connsiteX1" fmla="*/ 1919995 w 9448800"/>
              <a:gd name="connsiteY1" fmla="*/ 0 h 1440000"/>
              <a:gd name="connsiteX2" fmla="*/ 1968364 w 9448800"/>
              <a:gd name="connsiteY2" fmla="*/ 4876 h 1440000"/>
              <a:gd name="connsiteX3" fmla="*/ 1991360 w 9448800"/>
              <a:gd name="connsiteY3" fmla="*/ 12014 h 1440000"/>
              <a:gd name="connsiteX4" fmla="*/ 1991360 w 9448800"/>
              <a:gd name="connsiteY4" fmla="*/ 0 h 1440000"/>
              <a:gd name="connsiteX5" fmla="*/ 9448800 w 9448800"/>
              <a:gd name="connsiteY5" fmla="*/ 0 h 1440000"/>
              <a:gd name="connsiteX6" fmla="*/ 9448800 w 9448800"/>
              <a:gd name="connsiteY6" fmla="*/ 365125 h 1440000"/>
              <a:gd name="connsiteX7" fmla="*/ 2160000 w 9448800"/>
              <a:gd name="connsiteY7" fmla="*/ 365125 h 1440000"/>
              <a:gd name="connsiteX8" fmla="*/ 2160000 w 9448800"/>
              <a:gd name="connsiteY8" fmla="*/ 1199995 h 1440000"/>
              <a:gd name="connsiteX9" fmla="*/ 1919995 w 9448800"/>
              <a:gd name="connsiteY9" fmla="*/ 1440000 h 1440000"/>
              <a:gd name="connsiteX10" fmla="*/ 240005 w 9448800"/>
              <a:gd name="connsiteY10" fmla="*/ 1440000 h 1440000"/>
              <a:gd name="connsiteX11" fmla="*/ 0 w 9448800"/>
              <a:gd name="connsiteY11" fmla="*/ 1199995 h 1440000"/>
              <a:gd name="connsiteX12" fmla="*/ 0 w 9448800"/>
              <a:gd name="connsiteY12" fmla="*/ 240005 h 1440000"/>
              <a:gd name="connsiteX13" fmla="*/ 240005 w 9448800"/>
              <a:gd name="connsiteY13"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448800" h="1440000">
                <a:moveTo>
                  <a:pt x="240005" y="0"/>
                </a:moveTo>
                <a:lnTo>
                  <a:pt x="1919995" y="0"/>
                </a:lnTo>
                <a:cubicBezTo>
                  <a:pt x="1936564" y="0"/>
                  <a:pt x="1952741" y="1679"/>
                  <a:pt x="1968364" y="4876"/>
                </a:cubicBezTo>
                <a:lnTo>
                  <a:pt x="1991360" y="12014"/>
                </a:lnTo>
                <a:lnTo>
                  <a:pt x="1991360" y="0"/>
                </a:lnTo>
                <a:lnTo>
                  <a:pt x="9448800" y="0"/>
                </a:lnTo>
                <a:lnTo>
                  <a:pt x="9448800" y="365125"/>
                </a:lnTo>
                <a:lnTo>
                  <a:pt x="2160000" y="365125"/>
                </a:lnTo>
                <a:lnTo>
                  <a:pt x="2160000" y="1199995"/>
                </a:lnTo>
                <a:cubicBezTo>
                  <a:pt x="2160000" y="1332546"/>
                  <a:pt x="2052546" y="1440000"/>
                  <a:pt x="1919995" y="1440000"/>
                </a:cubicBezTo>
                <a:lnTo>
                  <a:pt x="240005" y="1440000"/>
                </a:lnTo>
                <a:cubicBezTo>
                  <a:pt x="107454" y="1440000"/>
                  <a:pt x="0" y="1332546"/>
                  <a:pt x="0" y="1199995"/>
                </a:cubicBezTo>
                <a:lnTo>
                  <a:pt x="0" y="240005"/>
                </a:lnTo>
                <a:cubicBezTo>
                  <a:pt x="0" y="107454"/>
                  <a:pt x="107454" y="0"/>
                  <a:pt x="240005" y="0"/>
                </a:cubicBezTo>
                <a:close/>
              </a:path>
            </a:pathLst>
          </a:custGeom>
          <a:solidFill>
            <a:srgbClr val="EA6699"/>
          </a:solidFill>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a:endParaRPr kumimoji="1" lang="ja-JP" altLang="en-US"/>
          </a:p>
        </p:txBody>
      </p:sp>
    </p:spTree>
    <p:extLst>
      <p:ext uri="{BB962C8B-B14F-4D97-AF65-F5344CB8AC3E}">
        <p14:creationId xmlns:p14="http://schemas.microsoft.com/office/powerpoint/2010/main" val="2929061415"/>
      </p:ext>
    </p:extLst>
  </p:cSld>
  <p:clrMapOvr>
    <a:overrideClrMapping bg1="lt1" tx1="dk1" bg2="lt2" tx2="dk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F59ED5B-7FD9-4611-BDF2-D9C629C39638}"/>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E64872B-FB9C-4511-B730-6B743657A3F7}"/>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9280B0-AEA2-4FAB-BB68-366043F3E3AC}"/>
              </a:ext>
            </a:extLst>
          </p:cNvPr>
          <p:cNvSpPr>
            <a:spLocks noGrp="1"/>
          </p:cNvSpPr>
          <p:nvPr>
            <p:ph type="dt" sz="half" idx="10"/>
          </p:nvPr>
        </p:nvSpPr>
        <p:spPr/>
        <p:txBody>
          <a:body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B66F5AB4-1942-4CA1-A646-39F63899E3E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28C074-B98B-4087-B2B8-F5B38BB232F3}"/>
              </a:ext>
            </a:extLst>
          </p:cNvPr>
          <p:cNvSpPr>
            <a:spLocks noGrp="1"/>
          </p:cNvSpPr>
          <p:nvPr>
            <p:ph type="sldNum" sz="quarter" idx="12"/>
          </p:nvPr>
        </p:nvSpPr>
        <p:spPr/>
        <p:txBody>
          <a:body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80629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確認（解答）">
    <p:bg>
      <p:bgPr>
        <a:solidFill>
          <a:srgbClr val="FFE6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EA6699"/>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8060964"/>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活用">
    <p:bg>
      <p:bgPr>
        <a:solidFill>
          <a:srgbClr val="FFE6FF"/>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0F84E2-2D7A-43CF-AC90-352A289A783A}" type="datetime1">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
        <p:nvSpPr>
          <p:cNvPr id="8" name="四角形: 角を丸くする 7">
            <a:extLst>
              <a:ext uri="{FF2B5EF4-FFF2-40B4-BE49-F238E27FC236}">
                <a16:creationId xmlns:a16="http://schemas.microsoft.com/office/drawing/2014/main" id="{736F6B2F-8739-4648-85EB-79B1FC352283}"/>
              </a:ext>
            </a:extLst>
          </p:cNvPr>
          <p:cNvSpPr/>
          <p:nvPr userDrawn="1"/>
        </p:nvSpPr>
        <p:spPr>
          <a:xfrm>
            <a:off x="-131735" y="-162733"/>
            <a:ext cx="3240000" cy="1440000"/>
          </a:xfrm>
          <a:prstGeom prst="roundRect">
            <a:avLst/>
          </a:prstGeom>
          <a:solidFill>
            <a:srgbClr val="EA6699"/>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 name="Title 1">
            <a:extLst>
              <a:ext uri="{FF2B5EF4-FFF2-40B4-BE49-F238E27FC236}">
                <a16:creationId xmlns:a16="http://schemas.microsoft.com/office/drawing/2014/main" id="{12B8B867-AE6E-4E68-A2B0-16AC84ABCDED}"/>
              </a:ext>
            </a:extLst>
          </p:cNvPr>
          <p:cNvSpPr>
            <a:spLocks noGrp="1"/>
          </p:cNvSpPr>
          <p:nvPr>
            <p:ph type="title"/>
          </p:nvPr>
        </p:nvSpPr>
        <p:spPr>
          <a:xfrm>
            <a:off x="623888" y="1712423"/>
            <a:ext cx="7886700" cy="1813441"/>
          </a:xfrm>
        </p:spPr>
        <p:txBody>
          <a:bodyPr anchor="t" anchorCtr="0">
            <a:normAutofit/>
          </a:bodyPr>
          <a:lstStyle>
            <a:lvl1pPr>
              <a:defRPr sz="2800" b="0"/>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67378513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12952B5-7A2F-4CC8-B7CE-9234E21C2837}" type="datetime1">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950033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3/13/2025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935007596"/>
      </p:ext>
    </p:extLst>
  </p:cSld>
  <p:clrMap bg1="lt1" tx1="dk1" bg2="lt2" tx2="dk2" accent1="accent1" accent2="accent2" accent3="accent3" accent4="accent4" accent5="accent5" accent6="accent6" hlink="hlink" folHlink="folHlink"/>
  <p:sldLayoutIdLst>
    <p:sldLayoutId id="2147483685" r:id="rId1"/>
    <p:sldLayoutId id="2147483760" r:id="rId2"/>
    <p:sldLayoutId id="2147483759" r:id="rId3"/>
    <p:sldLayoutId id="2147483686" r:id="rId4"/>
    <p:sldLayoutId id="2147483764" r:id="rId5"/>
    <p:sldLayoutId id="2147483763" r:id="rId6"/>
    <p:sldLayoutId id="2147483761" r:id="rId7"/>
    <p:sldLayoutId id="2147483758"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25219801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B89E1-A358-4159-B309-E5DD7CE136F1}"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4DABD-6F10-4D32-9534-0A220A826736}" type="slidenum">
              <a:rPr kumimoji="1" lang="ja-JP" altLang="en-US" smtClean="0"/>
              <a:t>‹#›</a:t>
            </a:fld>
            <a:endParaRPr kumimoji="1" lang="ja-JP" altLang="en-US"/>
          </a:p>
        </p:txBody>
      </p:sp>
    </p:spTree>
    <p:extLst>
      <p:ext uri="{BB962C8B-B14F-4D97-AF65-F5344CB8AC3E}">
        <p14:creationId xmlns:p14="http://schemas.microsoft.com/office/powerpoint/2010/main" val="168233373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smtClean="0"/>
              <a:t>3/13/2025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lang="en-US" smtClean="0"/>
              <a:t>‹#›</a:t>
            </a:fld>
            <a:endParaRPr lang="en-US"/>
          </a:p>
        </p:txBody>
      </p:sp>
    </p:spTree>
    <p:extLst>
      <p:ext uri="{BB962C8B-B14F-4D97-AF65-F5344CB8AC3E}">
        <p14:creationId xmlns:p14="http://schemas.microsoft.com/office/powerpoint/2010/main" val="178442742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B34303C-62D4-490F-AC14-93C9FA2660F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26E35F-8714-4F8F-ABB3-3B69E3FA74A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69E67BB-0F71-4467-ABE6-7A76BDFBC69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13ED77-8785-4952-824B-7B2B08410FEC}" type="datetimeFigureOut">
              <a:rPr kumimoji="1" lang="ja-JP" altLang="en-US" smtClean="0"/>
              <a:t>2025/3/13</a:t>
            </a:fld>
            <a:endParaRPr kumimoji="1" lang="ja-JP" altLang="en-US"/>
          </a:p>
        </p:txBody>
      </p:sp>
      <p:sp>
        <p:nvSpPr>
          <p:cNvPr id="5" name="フッター プレースホルダー 4">
            <a:extLst>
              <a:ext uri="{FF2B5EF4-FFF2-40B4-BE49-F238E27FC236}">
                <a16:creationId xmlns:a16="http://schemas.microsoft.com/office/drawing/2014/main" id="{5631D30C-7ADF-4588-A3CC-EB9CF3E9346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0A7AA0-D166-45E1-A89E-03A01974863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4EF8E-5B1D-474A-8D22-D7EEBE78120C}" type="slidenum">
              <a:rPr kumimoji="1" lang="ja-JP" altLang="en-US" smtClean="0"/>
              <a:t>‹#›</a:t>
            </a:fld>
            <a:endParaRPr kumimoji="1" lang="ja-JP" altLang="en-US"/>
          </a:p>
        </p:txBody>
      </p:sp>
    </p:spTree>
    <p:extLst>
      <p:ext uri="{BB962C8B-B14F-4D97-AF65-F5344CB8AC3E}">
        <p14:creationId xmlns:p14="http://schemas.microsoft.com/office/powerpoint/2010/main" val="303163736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5">
            <a:extLst>
              <a:ext uri="{FF2B5EF4-FFF2-40B4-BE49-F238E27FC236}">
                <a16:creationId xmlns:a16="http://schemas.microsoft.com/office/drawing/2014/main" id="{48811655-98E4-4CCD-A0D1-19DD9BD4FD15}"/>
              </a:ext>
            </a:extLst>
          </p:cNvPr>
          <p:cNvSpPr txBox="1">
            <a:spLocks/>
          </p:cNvSpPr>
          <p:nvPr/>
        </p:nvSpPr>
        <p:spPr>
          <a:xfrm>
            <a:off x="435634" y="1714500"/>
            <a:ext cx="8272731" cy="1047751"/>
          </a:xfrm>
          <a:prstGeom prst="rect">
            <a:avLst/>
          </a:prstGeom>
        </p:spPr>
        <p:txBody>
          <a:bodyPr vert="horz" lIns="0" tIns="36000" rIns="0" bIns="0" rtlCol="0" anchor="ctr" anchorCtr="0">
            <a:noAutofit/>
          </a:bodyPr>
          <a:lstStyle>
            <a:lvl1pPr algn="ctr" defTabSz="914400" rtl="0" eaLnBrk="1" latinLnBrk="0" hangingPunct="1">
              <a:lnSpc>
                <a:spcPct val="90000"/>
              </a:lnSpc>
              <a:spcBef>
                <a:spcPct val="0"/>
              </a:spcBef>
              <a:buNone/>
              <a:defRPr kumimoji="1" sz="6000" b="1" kern="1200">
                <a:solidFill>
                  <a:schemeClr val="tx1"/>
                </a:solidFill>
                <a:latin typeface="+mj-lt"/>
                <a:ea typeface="+mj-ea"/>
                <a:cs typeface="+mj-cs"/>
              </a:defRPr>
            </a:lvl1pPr>
          </a:lstStyle>
          <a:p>
            <a:pPr>
              <a:lnSpc>
                <a:spcPct val="100000"/>
              </a:lnSpc>
            </a:pPr>
            <a:r>
              <a:rPr lang="ja-JP" altLang="en-US" sz="5400" dirty="0">
                <a:solidFill>
                  <a:schemeClr val="bg1"/>
                </a:solidFill>
                <a:latin typeface="+mj-ea"/>
              </a:rPr>
              <a:t>４ 他者と共に生きる倫理</a:t>
            </a:r>
          </a:p>
        </p:txBody>
      </p:sp>
      <p:sp>
        <p:nvSpPr>
          <p:cNvPr id="6" name="字幕 6">
            <a:extLst>
              <a:ext uri="{FF2B5EF4-FFF2-40B4-BE49-F238E27FC236}">
                <a16:creationId xmlns:a16="http://schemas.microsoft.com/office/drawing/2014/main" id="{9CA9CDCF-E989-4CAB-83D6-AF27E856B26C}"/>
              </a:ext>
            </a:extLst>
          </p:cNvPr>
          <p:cNvSpPr txBox="1">
            <a:spLocks/>
          </p:cNvSpPr>
          <p:nvPr/>
        </p:nvSpPr>
        <p:spPr>
          <a:xfrm>
            <a:off x="1276010" y="4666767"/>
            <a:ext cx="6591978" cy="165576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Wingdings 2" pitchFamily="18" charset="2"/>
              <a:buNone/>
              <a:defRPr kumimoji="1"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kumimoji="1"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kumimoji="1"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kumimoji="1"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kumimoji="1" sz="2000" kern="1200">
                <a:solidFill>
                  <a:schemeClr val="tx1"/>
                </a:solidFill>
                <a:latin typeface="+mn-lt"/>
                <a:ea typeface="+mn-ea"/>
                <a:cs typeface="+mn-cs"/>
              </a:defRPr>
            </a:lvl9pPr>
          </a:lstStyle>
          <a:p>
            <a:pPr>
              <a:tabLst>
                <a:tab pos="1431925" algn="l"/>
              </a:tabLst>
            </a:pPr>
            <a:r>
              <a:rPr lang="ja-JP" altLang="en-US" sz="3000" dirty="0">
                <a:latin typeface="+mn-ea"/>
              </a:rPr>
              <a:t>第１</a:t>
            </a:r>
            <a:r>
              <a:rPr lang="ja-JP" altLang="en-US" sz="3000" spc="600" dirty="0">
                <a:latin typeface="+mn-ea"/>
              </a:rPr>
              <a:t>部</a:t>
            </a:r>
            <a:r>
              <a:rPr lang="en-US" altLang="ja-JP" sz="3000" dirty="0">
                <a:latin typeface="+mn-ea"/>
              </a:rPr>
              <a:t>	</a:t>
            </a:r>
            <a:r>
              <a:rPr lang="ja-JP" altLang="en-US" sz="3000" dirty="0">
                <a:latin typeface="+mn-ea"/>
              </a:rPr>
              <a:t>公共の扉</a:t>
            </a:r>
            <a:endParaRPr lang="ja-JP" altLang="en-US" sz="3000" spc="-151" dirty="0">
              <a:latin typeface="+mn-ea"/>
            </a:endParaRPr>
          </a:p>
          <a:p>
            <a:pPr>
              <a:tabLst>
                <a:tab pos="1431925" algn="l"/>
              </a:tabLst>
            </a:pPr>
            <a:r>
              <a:rPr lang="ja-JP" altLang="en-US" sz="3000" dirty="0">
                <a:latin typeface="+mn-ea"/>
              </a:rPr>
              <a:t>第２章</a:t>
            </a:r>
            <a:r>
              <a:rPr lang="en-US" altLang="ja-JP" sz="3000" dirty="0">
                <a:latin typeface="+mn-ea"/>
              </a:rPr>
              <a:t>	</a:t>
            </a:r>
            <a:r>
              <a:rPr lang="ja-JP" altLang="en-US" sz="3000" dirty="0">
                <a:latin typeface="+mn-ea"/>
              </a:rPr>
              <a:t>公共的な空間における</a:t>
            </a:r>
            <a:endParaRPr lang="en-US" altLang="ja-JP" sz="3000" dirty="0">
              <a:latin typeface="+mn-ea"/>
            </a:endParaRPr>
          </a:p>
          <a:p>
            <a:pPr>
              <a:tabLst>
                <a:tab pos="1431925" algn="l"/>
              </a:tabLst>
            </a:pPr>
            <a:r>
              <a:rPr lang="ja-JP" altLang="en-US" sz="3000" dirty="0">
                <a:latin typeface="+mn-ea"/>
              </a:rPr>
              <a:t>　　　  人間としてのあり方・生き方</a:t>
            </a:r>
            <a:endParaRPr lang="ja-JP" altLang="en-US" sz="3000" dirty="0"/>
          </a:p>
        </p:txBody>
      </p:sp>
      <p:sp>
        <p:nvSpPr>
          <p:cNvPr id="2" name="テキスト ボックス 1">
            <a:extLst>
              <a:ext uri="{FF2B5EF4-FFF2-40B4-BE49-F238E27FC236}">
                <a16:creationId xmlns:a16="http://schemas.microsoft.com/office/drawing/2014/main" id="{5C68F5D4-C0CB-F5E9-0C1F-DFB1F787088A}"/>
              </a:ext>
            </a:extLst>
          </p:cNvPr>
          <p:cNvSpPr txBox="1"/>
          <p:nvPr/>
        </p:nvSpPr>
        <p:spPr>
          <a:xfrm>
            <a:off x="5868000" y="223813"/>
            <a:ext cx="3024000" cy="577081"/>
          </a:xfrm>
          <a:prstGeom prst="rect">
            <a:avLst/>
          </a:prstGeom>
          <a:solidFill>
            <a:schemeClr val="bg1"/>
          </a:solidFill>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a:p>
            <a:endParaRPr lang="en-US" altLang="ja-JP" sz="1050" b="0" i="0" u="none" strike="noStrike" baseline="30000" dirty="0">
              <a:solidFill>
                <a:srgbClr val="000000"/>
              </a:solidFill>
              <a:latin typeface="+mn-ea"/>
            </a:endParaRPr>
          </a:p>
          <a:p>
            <a:pPr>
              <a:buSzPct val="80000"/>
            </a:pPr>
            <a:r>
              <a:rPr lang="en-US" altLang="ja-JP" sz="1050" b="0" i="0" u="none" strike="noStrike" baseline="30000" dirty="0">
                <a:solidFill>
                  <a:srgbClr val="000000"/>
                </a:solidFill>
                <a:latin typeface="+mn-ea"/>
              </a:rPr>
              <a:t>※</a:t>
            </a:r>
            <a:r>
              <a:rPr lang="ja-JP" altLang="en-US" sz="1050" b="0" i="0" u="none" strike="noStrike" baseline="30000" dirty="0">
                <a:solidFill>
                  <a:srgbClr val="000000"/>
                </a:solidFill>
                <a:latin typeface="+mn-ea"/>
              </a:rPr>
              <a:t>本資料はサンプルのため、内容が変更される可能性があります。</a:t>
            </a:r>
            <a:br>
              <a:rPr lang="en-US" altLang="ja-JP" sz="1050" b="0" i="0" u="none" strike="noStrike" baseline="30000" dirty="0">
                <a:solidFill>
                  <a:srgbClr val="000000"/>
                </a:solidFill>
                <a:latin typeface="+mn-ea"/>
              </a:rPr>
            </a:br>
            <a:r>
              <a:rPr lang="ja-JP" altLang="en-US" sz="1050" b="0" i="0" u="none" strike="noStrike" baseline="30000" dirty="0">
                <a:solidFill>
                  <a:srgbClr val="000000"/>
                </a:solidFill>
                <a:latin typeface="+mn-ea"/>
              </a:rPr>
              <a:t>　あらかじめご了承ください。</a:t>
            </a:r>
          </a:p>
        </p:txBody>
      </p:sp>
    </p:spTree>
    <p:extLst>
      <p:ext uri="{BB962C8B-B14F-4D97-AF65-F5344CB8AC3E}">
        <p14:creationId xmlns:p14="http://schemas.microsoft.com/office/powerpoint/2010/main" val="2340635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F5E17E9-98DF-470E-A948-32D89046B541}"/>
              </a:ext>
            </a:extLst>
          </p:cNvPr>
          <p:cNvSpPr txBox="1"/>
          <p:nvPr/>
        </p:nvSpPr>
        <p:spPr>
          <a:xfrm>
            <a:off x="2204080" y="238045"/>
            <a:ext cx="6306075" cy="707886"/>
          </a:xfrm>
          <a:prstGeom prst="rect">
            <a:avLst/>
          </a:prstGeom>
          <a:noFill/>
        </p:spPr>
        <p:txBody>
          <a:bodyPr wrap="square" rtlCol="0">
            <a:spAutoFit/>
          </a:bodyPr>
          <a:lstStyle/>
          <a:p>
            <a:r>
              <a:rPr kumimoji="1" lang="ja-JP" altLang="en-US" sz="4000" b="1" dirty="0"/>
              <a:t>正義の二原理</a:t>
            </a:r>
            <a:endParaRPr kumimoji="1" lang="en-US" altLang="ja-JP" sz="4000" b="1" dirty="0"/>
          </a:p>
        </p:txBody>
      </p:sp>
      <p:sp>
        <p:nvSpPr>
          <p:cNvPr id="3" name="動作設定ボタン: 戻る/前へ 2">
            <a:hlinkClick r:id="" action="ppaction://hlinkshowjump?jump=previousslide" highlightClick="1"/>
            <a:extLst>
              <a:ext uri="{FF2B5EF4-FFF2-40B4-BE49-F238E27FC236}">
                <a16:creationId xmlns:a16="http://schemas.microsoft.com/office/drawing/2014/main" id="{A017A481-2F18-1B24-0BF0-473C81B68253}"/>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動作設定ボタン: 進む/次へ 3">
            <a:hlinkClick r:id="" action="ppaction://hlinkshowjump?jump=nextslide" highlightClick="1"/>
            <a:extLst>
              <a:ext uri="{FF2B5EF4-FFF2-40B4-BE49-F238E27FC236}">
                <a16:creationId xmlns:a16="http://schemas.microsoft.com/office/drawing/2014/main" id="{EFEF33BB-7053-591C-0C68-DAAD70D8C730}"/>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12" name="図 11" descr="テキスト&#10;&#10;AI によって生成されたコンテンツは間違っている可能性があります。">
            <a:extLst>
              <a:ext uri="{FF2B5EF4-FFF2-40B4-BE49-F238E27FC236}">
                <a16:creationId xmlns:a16="http://schemas.microsoft.com/office/drawing/2014/main" id="{F60A1BE5-4A99-E63B-846F-7289546D9C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0318" y="1472672"/>
            <a:ext cx="6123363" cy="4625673"/>
          </a:xfrm>
          <a:prstGeom prst="rect">
            <a:avLst/>
          </a:prstGeom>
        </p:spPr>
      </p:pic>
      <p:sp>
        <p:nvSpPr>
          <p:cNvPr id="13" name="テキスト ボックス 12">
            <a:extLst>
              <a:ext uri="{FF2B5EF4-FFF2-40B4-BE49-F238E27FC236}">
                <a16:creationId xmlns:a16="http://schemas.microsoft.com/office/drawing/2014/main" id="{F919D19D-670B-7032-DE30-753B7F2B695E}"/>
              </a:ext>
            </a:extLst>
          </p:cNvPr>
          <p:cNvSpPr txBox="1"/>
          <p:nvPr/>
        </p:nvSpPr>
        <p:spPr>
          <a:xfrm>
            <a:off x="199176" y="238100"/>
            <a:ext cx="1741767" cy="707886"/>
          </a:xfrm>
          <a:prstGeom prst="rect">
            <a:avLst/>
          </a:prstGeom>
          <a:noFill/>
        </p:spPr>
        <p:txBody>
          <a:bodyPr wrap="square" rtlCol="0">
            <a:spAutoFit/>
          </a:bodyPr>
          <a:lstStyle/>
          <a:p>
            <a:r>
              <a:rPr kumimoji="1" lang="ja-JP" altLang="en-US" sz="4000" b="1" dirty="0">
                <a:solidFill>
                  <a:schemeClr val="bg1"/>
                </a:solidFill>
              </a:rPr>
              <a:t>資料３</a:t>
            </a:r>
            <a:endParaRPr kumimoji="1" lang="en-US" altLang="ja-JP" sz="4000" b="1" dirty="0">
              <a:solidFill>
                <a:schemeClr val="bg1"/>
              </a:solidFill>
            </a:endParaRPr>
          </a:p>
        </p:txBody>
      </p:sp>
      <p:sp>
        <p:nvSpPr>
          <p:cNvPr id="2" name="テキスト ボックス 1">
            <a:extLst>
              <a:ext uri="{FF2B5EF4-FFF2-40B4-BE49-F238E27FC236}">
                <a16:creationId xmlns:a16="http://schemas.microsoft.com/office/drawing/2014/main" id="{873A0BC9-B6B8-9D7C-AD1B-A98EBBCFD9C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182293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144682" cy="5456955"/>
          </a:xfrm>
        </p:spPr>
        <p:txBody>
          <a:bodyPr lIns="0" tIns="0" rIns="0" bIns="0">
            <a:noAutofit/>
          </a:bodyPr>
          <a:lstStyle/>
          <a:p>
            <a:pPr marL="403200" indent="-403200">
              <a:lnSpc>
                <a:spcPct val="100000"/>
              </a:lnSpc>
              <a:spcBef>
                <a:spcPts val="600"/>
              </a:spcBef>
              <a:buNone/>
            </a:pPr>
            <a:r>
              <a:rPr lang="ja-JP" altLang="en-US" sz="3200" dirty="0">
                <a:latin typeface="+mn-ea"/>
              </a:rPr>
              <a:t>⑸　⑮ </a:t>
            </a:r>
            <a:r>
              <a:rPr lang="ja-JP" altLang="en-US" sz="3200" b="1" dirty="0">
                <a:solidFill>
                  <a:srgbClr val="FF0000"/>
                </a:solidFill>
                <a:latin typeface="+mn-ea"/>
              </a:rPr>
              <a:t>セン</a:t>
            </a:r>
          </a:p>
          <a:p>
            <a:pPr marL="403200" indent="-403200">
              <a:lnSpc>
                <a:spcPct val="100000"/>
              </a:lnSpc>
              <a:spcBef>
                <a:spcPts val="600"/>
              </a:spcBef>
              <a:buNone/>
            </a:pPr>
            <a:r>
              <a:rPr lang="en-US" altLang="ja-JP" sz="3200" dirty="0">
                <a:latin typeface="+mn-ea"/>
              </a:rPr>
              <a:t>• </a:t>
            </a:r>
            <a:r>
              <a:rPr lang="ja-JP" altLang="en-US" sz="3200" dirty="0">
                <a:latin typeface="+mn-ea"/>
              </a:rPr>
              <a:t>現実の暮らしのなかで人々が何を必要として何ができるのかという概念</a:t>
            </a:r>
          </a:p>
          <a:p>
            <a:pPr marL="403200" indent="-403200">
              <a:lnSpc>
                <a:spcPct val="100000"/>
              </a:lnSpc>
              <a:spcBef>
                <a:spcPts val="600"/>
              </a:spcBef>
              <a:buNone/>
            </a:pPr>
            <a:r>
              <a:rPr lang="ja-JP" altLang="en-US" sz="3200" dirty="0">
                <a:latin typeface="+mn-ea"/>
              </a:rPr>
              <a:t>　</a:t>
            </a:r>
            <a:r>
              <a:rPr lang="en-US" altLang="ja-JP" sz="3200" dirty="0">
                <a:latin typeface="+mn-ea"/>
              </a:rPr>
              <a:t>(</a:t>
            </a:r>
            <a:r>
              <a:rPr lang="ja-JP" altLang="en-US" sz="3200" dirty="0">
                <a:latin typeface="+mn-ea"/>
              </a:rPr>
              <a:t>⑯ </a:t>
            </a:r>
            <a:r>
              <a:rPr lang="ja-JP" altLang="en-US" sz="3200" b="1" dirty="0">
                <a:solidFill>
                  <a:srgbClr val="FF0000"/>
                </a:solidFill>
                <a:latin typeface="+mn-ea"/>
              </a:rPr>
              <a:t>ケイパビリティ</a:t>
            </a:r>
            <a:r>
              <a:rPr lang="ja-JP" altLang="en-US" sz="3200" dirty="0">
                <a:latin typeface="+mn-ea"/>
              </a:rPr>
              <a:t> </a:t>
            </a:r>
            <a:r>
              <a:rPr lang="en-US" altLang="ja-JP" sz="3200" dirty="0">
                <a:latin typeface="+mn-ea"/>
              </a:rPr>
              <a:t>)</a:t>
            </a:r>
            <a:r>
              <a:rPr lang="ja-JP" altLang="en-US" sz="3200" dirty="0">
                <a:latin typeface="+mn-ea"/>
              </a:rPr>
              <a:t>を提起。</a:t>
            </a:r>
          </a:p>
          <a:p>
            <a:pPr marL="801688" indent="-801688">
              <a:lnSpc>
                <a:spcPct val="100000"/>
              </a:lnSpc>
              <a:spcBef>
                <a:spcPts val="600"/>
              </a:spcBef>
              <a:buNone/>
            </a:pPr>
            <a:r>
              <a:rPr lang="ja-JP" altLang="en-US" sz="3200" dirty="0">
                <a:latin typeface="+mn-ea"/>
              </a:rPr>
              <a:t>　▶それらを満たし高めることで社会全体が幸福になっていくと唱える。</a:t>
            </a:r>
            <a:endParaRPr lang="en-US" altLang="ja-JP" sz="3200" dirty="0">
              <a:latin typeface="+mn-ea"/>
            </a:endParaRPr>
          </a:p>
        </p:txBody>
      </p:sp>
      <p:sp>
        <p:nvSpPr>
          <p:cNvPr id="14" name="メモ 13"/>
          <p:cNvSpPr/>
          <p:nvPr/>
        </p:nvSpPr>
        <p:spPr>
          <a:xfrm>
            <a:off x="1952273" y="1142249"/>
            <a:ext cx="949195"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メモ 6"/>
          <p:cNvSpPr/>
          <p:nvPr/>
        </p:nvSpPr>
        <p:spPr>
          <a:xfrm>
            <a:off x="1657519" y="2757565"/>
            <a:ext cx="3048666"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82E80235-20A9-7ADF-A640-E008BC7CC54A}"/>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A63A4CA8-D89F-62F7-BC62-18A7474964F5}"/>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86705BB8-D963-E6E4-BD1D-F82C455170A3}"/>
              </a:ext>
            </a:extLst>
          </p:cNvPr>
          <p:cNvSpPr txBox="1"/>
          <p:nvPr/>
        </p:nvSpPr>
        <p:spPr>
          <a:xfrm>
            <a:off x="191617" y="0"/>
            <a:ext cx="7166715" cy="704039"/>
          </a:xfrm>
          <a:prstGeom prst="rect">
            <a:avLst/>
          </a:prstGeom>
          <a:noFill/>
        </p:spPr>
        <p:txBody>
          <a:bodyPr wrap="square" rtlCol="0">
            <a:spAutoFit/>
          </a:bodyPr>
          <a:lstStyle/>
          <a:p>
            <a:pPr>
              <a:lnSpc>
                <a:spcPts val="5000"/>
              </a:lnSpc>
            </a:pPr>
            <a:r>
              <a:rPr lang="ja-JP" altLang="en-US" sz="3400" b="1" kern="200" spc="-100" dirty="0">
                <a:solidFill>
                  <a:schemeClr val="bg1"/>
                </a:solidFill>
                <a:latin typeface="+mj-ea"/>
              </a:rPr>
              <a:t>平等と公正をめぐる現代の議論 ５</a:t>
            </a:r>
            <a:endParaRPr lang="ja-JP" altLang="ja-JP" sz="3400" b="1" kern="200" spc="-100" dirty="0">
              <a:solidFill>
                <a:schemeClr val="bg1"/>
              </a:solidFill>
              <a:latin typeface="+mj-ea"/>
            </a:endParaRPr>
          </a:p>
        </p:txBody>
      </p:sp>
      <p:sp>
        <p:nvSpPr>
          <p:cNvPr id="5" name="テキスト ボックス 4">
            <a:extLst>
              <a:ext uri="{FF2B5EF4-FFF2-40B4-BE49-F238E27FC236}">
                <a16:creationId xmlns:a16="http://schemas.microsoft.com/office/drawing/2014/main" id="{FCEB0DEB-E59F-DA75-A42A-4E45AB0E2CA6}"/>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79827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xit" presetSubtype="0" fill="hold" grpId="1" nodeType="clickEffect">
                                  <p:stCondLst>
                                    <p:cond delay="0"/>
                                  </p:stCondLst>
                                  <p:childTnLst>
                                    <p:animScale>
                                      <p:cBhvr>
                                        <p:cTn id="32"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3" dur="1000" accel="50000">
                                          <p:stCondLst>
                                            <p:cond delay="0"/>
                                          </p:stCondLst>
                                        </p:cTn>
                                        <p:tgtEl>
                                          <p:spTgt spid="14"/>
                                        </p:tgtEl>
                                        <p:attrNameLst>
                                          <p:attrName>ppt_x</p:attrName>
                                          <p:attrName>ppt_y</p:attrName>
                                        </p:attrNameLst>
                                      </p:cBhvr>
                                    </p:animMotion>
                                    <p:animEffect transition="out" filter="fade">
                                      <p:cBhvr>
                                        <p:cTn id="34" dur="1000"/>
                                        <p:tgtEl>
                                          <p:spTgt spid="14"/>
                                        </p:tgtEl>
                                      </p:cBhvr>
                                    </p:animEffect>
                                    <p:set>
                                      <p:cBhvr>
                                        <p:cTn id="35" dur="1" fill="hold">
                                          <p:stCondLst>
                                            <p:cond delay="999"/>
                                          </p:stCondLst>
                                        </p:cTn>
                                        <p:tgtEl>
                                          <p:spTgt spid="1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52" presetClass="exit" presetSubtype="0" fill="hold" grpId="1" nodeType="clickEffect">
                                  <p:stCondLst>
                                    <p:cond delay="0"/>
                                  </p:stCondLst>
                                  <p:childTnLst>
                                    <p:animScale>
                                      <p:cBhvr>
                                        <p:cTn id="39" dur="1000" accel="50000">
                                          <p:stCondLst>
                                            <p:cond delay="0"/>
                                          </p:stCondLst>
                                        </p:cTn>
                                        <p:tgtEl>
                                          <p:spTgt spid="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0" dur="1000" accel="50000">
                                          <p:stCondLst>
                                            <p:cond delay="0"/>
                                          </p:stCondLst>
                                        </p:cTn>
                                        <p:tgtEl>
                                          <p:spTgt spid="7"/>
                                        </p:tgtEl>
                                        <p:attrNameLst>
                                          <p:attrName>ppt_x</p:attrName>
                                          <p:attrName>ppt_y</p:attrName>
                                        </p:attrNameLst>
                                      </p:cBhvr>
                                    </p:animMotion>
                                    <p:animEffect transition="out" filter="fade">
                                      <p:cBhvr>
                                        <p:cTn id="41" dur="1000"/>
                                        <p:tgtEl>
                                          <p:spTgt spid="7"/>
                                        </p:tgtEl>
                                      </p:cBhvr>
                                    </p:animEffect>
                                    <p:set>
                                      <p:cBhvr>
                                        <p:cTn id="42"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7" grpId="0" animBg="1"/>
      <p:bldP spid="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5" y="1785407"/>
            <a:ext cx="7886700" cy="4729710"/>
          </a:xfrm>
        </p:spPr>
        <p:txBody>
          <a:bodyPr lIns="0" tIns="0" rIns="0" bIns="0">
            <a:noAutofit/>
          </a:bodyPr>
          <a:lstStyle/>
          <a:p>
            <a:pPr marL="403200" indent="-403200">
              <a:lnSpc>
                <a:spcPct val="100000"/>
              </a:lnSpc>
              <a:spcBef>
                <a:spcPts val="600"/>
              </a:spcBef>
              <a:buNone/>
            </a:pPr>
            <a:r>
              <a:rPr lang="ja-JP" altLang="en-US" sz="3200" dirty="0">
                <a:latin typeface="+mn-ea"/>
              </a:rPr>
              <a:t>●先人たちの物事に対する視点や方法をヒントに今日の社会の課題をとらえ、解決方法を考える。</a:t>
            </a:r>
          </a:p>
        </p:txBody>
      </p:sp>
      <p:sp>
        <p:nvSpPr>
          <p:cNvPr id="2" name="動作設定ボタン: 戻る/前へ 1">
            <a:hlinkClick r:id="" action="ppaction://hlinkshowjump?jump=previousslide" highlightClick="1"/>
            <a:extLst>
              <a:ext uri="{FF2B5EF4-FFF2-40B4-BE49-F238E27FC236}">
                <a16:creationId xmlns:a16="http://schemas.microsoft.com/office/drawing/2014/main" id="{E9780E0F-C24C-D9F1-6B5C-9E213D6AE42E}"/>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53B2117B-11F6-2ADE-B2D3-819D79D19F03}"/>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8127F418-C226-8EE7-22D2-A901E218A109}"/>
              </a:ext>
            </a:extLst>
          </p:cNvPr>
          <p:cNvSpPr txBox="1"/>
          <p:nvPr/>
        </p:nvSpPr>
        <p:spPr>
          <a:xfrm>
            <a:off x="191617" y="324524"/>
            <a:ext cx="6476601" cy="775212"/>
          </a:xfrm>
          <a:prstGeom prst="rect">
            <a:avLst/>
          </a:prstGeom>
          <a:noFill/>
        </p:spPr>
        <p:txBody>
          <a:bodyPr wrap="square" rtlCol="0">
            <a:spAutoFit/>
          </a:bodyPr>
          <a:lstStyle/>
          <a:p>
            <a:pPr>
              <a:lnSpc>
                <a:spcPts val="5500"/>
              </a:lnSpc>
            </a:pPr>
            <a:r>
              <a:rPr lang="ja-JP" altLang="en-US" sz="4000" b="1" dirty="0">
                <a:solidFill>
                  <a:schemeClr val="bg1"/>
                </a:solidFill>
              </a:rPr>
              <a:t>課題と向き合うために</a:t>
            </a:r>
            <a:endParaRPr lang="ja-JP" altLang="ja-JP" sz="4000" b="1" dirty="0">
              <a:solidFill>
                <a:schemeClr val="bg1"/>
              </a:solidFill>
            </a:endParaRPr>
          </a:p>
        </p:txBody>
      </p:sp>
      <p:sp>
        <p:nvSpPr>
          <p:cNvPr id="4" name="テキスト ボックス 3">
            <a:extLst>
              <a:ext uri="{FF2B5EF4-FFF2-40B4-BE49-F238E27FC236}">
                <a16:creationId xmlns:a16="http://schemas.microsoft.com/office/drawing/2014/main" id="{CAB6DBFF-04AE-10AD-44E3-EB8287E83A4A}"/>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467744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5D5E6D-45BE-494A-9FEF-A303C6BB8F74}"/>
              </a:ext>
            </a:extLst>
          </p:cNvPr>
          <p:cNvSpPr>
            <a:spLocks noGrp="1"/>
          </p:cNvSpPr>
          <p:nvPr>
            <p:ph type="title"/>
          </p:nvPr>
        </p:nvSpPr>
        <p:spPr>
          <a:xfrm>
            <a:off x="708839" y="2028312"/>
            <a:ext cx="7917576" cy="2099551"/>
          </a:xfrm>
        </p:spPr>
        <p:txBody>
          <a:bodyPr>
            <a:noAutofit/>
          </a:bodyPr>
          <a:lstStyle/>
          <a:p>
            <a:pPr>
              <a:lnSpc>
                <a:spcPts val="5200"/>
              </a:lnSpc>
            </a:pPr>
            <a:r>
              <a:rPr lang="ja-JP" altLang="en-US" sz="3200" dirty="0">
                <a:latin typeface="+mn-ea"/>
                <a:ea typeface="+mn-ea"/>
              </a:rPr>
              <a:t>よりよい社会の形成に向けロールズとセンは何が重要と考えたか、それぞれ本文から探そう。</a:t>
            </a:r>
            <a:endParaRPr kumimoji="1" lang="ja-JP" altLang="en-US" sz="3200" dirty="0">
              <a:latin typeface="+mn-ea"/>
              <a:ea typeface="+mn-ea"/>
            </a:endParaRPr>
          </a:p>
        </p:txBody>
      </p:sp>
      <p:grpSp>
        <p:nvGrpSpPr>
          <p:cNvPr id="10" name="グループ化 9">
            <a:extLst>
              <a:ext uri="{FF2B5EF4-FFF2-40B4-BE49-F238E27FC236}">
                <a16:creationId xmlns:a16="http://schemas.microsoft.com/office/drawing/2014/main" id="{1D862B27-205E-47FB-841C-EC41482163C3}"/>
              </a:ext>
            </a:extLst>
          </p:cNvPr>
          <p:cNvGrpSpPr/>
          <p:nvPr/>
        </p:nvGrpSpPr>
        <p:grpSpPr>
          <a:xfrm>
            <a:off x="510713" y="183155"/>
            <a:ext cx="1467638" cy="988784"/>
            <a:chOff x="510713" y="183155"/>
            <a:chExt cx="1467638" cy="988784"/>
          </a:xfrm>
        </p:grpSpPr>
        <p:sp>
          <p:nvSpPr>
            <p:cNvPr id="9" name="フリーフォーム: 図形 8">
              <a:extLst>
                <a:ext uri="{FF2B5EF4-FFF2-40B4-BE49-F238E27FC236}">
                  <a16:creationId xmlns:a16="http://schemas.microsoft.com/office/drawing/2014/main" id="{B6502D64-7D9C-4CE0-AB65-CC8D7AA57637}"/>
                </a:ext>
              </a:extLst>
            </p:cNvPr>
            <p:cNvSpPr/>
            <p:nvPr/>
          </p:nvSpPr>
          <p:spPr>
            <a:xfrm>
              <a:off x="510713" y="183155"/>
              <a:ext cx="792000" cy="792000"/>
            </a:xfrm>
            <a:custGeom>
              <a:avLst/>
              <a:gdLst>
                <a:gd name="connsiteX0" fmla="*/ 0 w 828000"/>
                <a:gd name="connsiteY0" fmla="*/ 392033 h 784066"/>
                <a:gd name="connsiteX1" fmla="*/ 414000 w 828000"/>
                <a:gd name="connsiteY1" fmla="*/ 0 h 784066"/>
                <a:gd name="connsiteX2" fmla="*/ 828000 w 828000"/>
                <a:gd name="connsiteY2" fmla="*/ 392033 h 784066"/>
                <a:gd name="connsiteX3" fmla="*/ 414000 w 828000"/>
                <a:gd name="connsiteY3" fmla="*/ 784066 h 784066"/>
                <a:gd name="connsiteX4" fmla="*/ 0 w 828000"/>
                <a:gd name="connsiteY4" fmla="*/ 392033 h 7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000" h="784066">
                  <a:moveTo>
                    <a:pt x="0" y="392033"/>
                  </a:moveTo>
                  <a:cubicBezTo>
                    <a:pt x="0" y="175519"/>
                    <a:pt x="185354" y="0"/>
                    <a:pt x="414000" y="0"/>
                  </a:cubicBezTo>
                  <a:cubicBezTo>
                    <a:pt x="642646" y="0"/>
                    <a:pt x="828000" y="175519"/>
                    <a:pt x="828000" y="392033"/>
                  </a:cubicBezTo>
                  <a:cubicBezTo>
                    <a:pt x="828000" y="608547"/>
                    <a:pt x="642646" y="784066"/>
                    <a:pt x="414000" y="784066"/>
                  </a:cubicBezTo>
                  <a:cubicBezTo>
                    <a:pt x="185354" y="784066"/>
                    <a:pt x="0" y="608547"/>
                    <a:pt x="0" y="392033"/>
                  </a:cubicBezTo>
                  <a:close/>
                </a:path>
              </a:pathLst>
            </a:custGeom>
            <a:solidFill>
              <a:srgbClr val="FF0000"/>
            </a:solidFill>
            <a:ln w="19050"/>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56818" tIns="150384" rIns="156818" bIns="150384" numCol="1" spcCol="1270" anchor="b" anchorCtr="1">
              <a:noAutofit/>
            </a:bodyPr>
            <a:lstStyle/>
            <a:p>
              <a:pPr marL="0" lvl="0" indent="0" algn="ctr" defTabSz="1244600">
                <a:lnSpc>
                  <a:spcPct val="90000"/>
                </a:lnSpc>
                <a:spcBef>
                  <a:spcPct val="0"/>
                </a:spcBef>
                <a:spcAft>
                  <a:spcPct val="35000"/>
                </a:spcAft>
                <a:buNone/>
              </a:pPr>
              <a:r>
                <a:rPr kumimoji="1" lang="ja-JP" altLang="en-US" sz="3200" b="1" kern="1200" dirty="0"/>
                <a:t>確</a:t>
              </a:r>
              <a:endParaRPr lang="ja-JP" altLang="en-US" sz="3200" b="1" kern="1200" dirty="0"/>
            </a:p>
          </p:txBody>
        </p:sp>
        <p:sp>
          <p:nvSpPr>
            <p:cNvPr id="6" name="楕円 5">
              <a:extLst>
                <a:ext uri="{FF2B5EF4-FFF2-40B4-BE49-F238E27FC236}">
                  <a16:creationId xmlns:a16="http://schemas.microsoft.com/office/drawing/2014/main" id="{01890855-0C4B-4B7A-B0BC-BA1914B8F2A9}"/>
                </a:ext>
              </a:extLst>
            </p:cNvPr>
            <p:cNvSpPr/>
            <p:nvPr/>
          </p:nvSpPr>
          <p:spPr>
            <a:xfrm>
              <a:off x="1186351" y="379939"/>
              <a:ext cx="792000" cy="792000"/>
            </a:xfrm>
            <a:prstGeom prst="ellipse">
              <a:avLst/>
            </a:prstGeom>
            <a:solidFill>
              <a:srgbClr val="FF0000"/>
            </a:solidFill>
            <a:ln w="19050">
              <a:solidFill>
                <a:schemeClr val="bg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nchor="ctr" anchorCtr="1"/>
            <a:lstStyle/>
            <a:p>
              <a:r>
                <a:rPr lang="ja-JP" altLang="en-US" sz="3200" b="1" kern="1200" dirty="0"/>
                <a:t>認</a:t>
              </a:r>
            </a:p>
          </p:txBody>
        </p:sp>
      </p:grpSp>
      <p:sp>
        <p:nvSpPr>
          <p:cNvPr id="3" name="動作設定ボタン: 戻る/前へ 2">
            <a:hlinkClick r:id="" action="ppaction://hlinkshowjump?jump=previousslide" highlightClick="1"/>
            <a:extLst>
              <a:ext uri="{FF2B5EF4-FFF2-40B4-BE49-F238E27FC236}">
                <a16:creationId xmlns:a16="http://schemas.microsoft.com/office/drawing/2014/main" id="{DAE16166-5154-24E6-4304-CDB0E2A084BF}"/>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動作設定ボタン: 進む/次へ 3">
            <a:hlinkClick r:id="" action="ppaction://hlinkshowjump?jump=nextslide" highlightClick="1"/>
            <a:extLst>
              <a:ext uri="{FF2B5EF4-FFF2-40B4-BE49-F238E27FC236}">
                <a16:creationId xmlns:a16="http://schemas.microsoft.com/office/drawing/2014/main" id="{90A34C36-422A-0439-9F3D-64C868A57D5A}"/>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496DF638-1F40-7704-912C-B5E6D29EEBA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860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descr="テキスト&#10;&#10;AI によって生成されたコンテンツは間違っている可能性があります。">
            <a:extLst>
              <a:ext uri="{FF2B5EF4-FFF2-40B4-BE49-F238E27FC236}">
                <a16:creationId xmlns:a16="http://schemas.microsoft.com/office/drawing/2014/main" id="{7E9BCB50-4A6A-BA42-35E3-899862A2D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85" y="1553435"/>
            <a:ext cx="8079429" cy="4944395"/>
          </a:xfrm>
          <a:prstGeom prst="rect">
            <a:avLst/>
          </a:prstGeom>
        </p:spPr>
      </p:pic>
      <p:grpSp>
        <p:nvGrpSpPr>
          <p:cNvPr id="10" name="グループ化 9">
            <a:extLst>
              <a:ext uri="{FF2B5EF4-FFF2-40B4-BE49-F238E27FC236}">
                <a16:creationId xmlns:a16="http://schemas.microsoft.com/office/drawing/2014/main" id="{1D862B27-205E-47FB-841C-EC41482163C3}"/>
              </a:ext>
            </a:extLst>
          </p:cNvPr>
          <p:cNvGrpSpPr/>
          <p:nvPr/>
        </p:nvGrpSpPr>
        <p:grpSpPr>
          <a:xfrm>
            <a:off x="510713" y="183155"/>
            <a:ext cx="1467638" cy="988784"/>
            <a:chOff x="510713" y="183155"/>
            <a:chExt cx="1467638" cy="988784"/>
          </a:xfrm>
        </p:grpSpPr>
        <p:sp>
          <p:nvSpPr>
            <p:cNvPr id="9" name="フリーフォーム: 図形 8">
              <a:extLst>
                <a:ext uri="{FF2B5EF4-FFF2-40B4-BE49-F238E27FC236}">
                  <a16:creationId xmlns:a16="http://schemas.microsoft.com/office/drawing/2014/main" id="{B6502D64-7D9C-4CE0-AB65-CC8D7AA57637}"/>
                </a:ext>
              </a:extLst>
            </p:cNvPr>
            <p:cNvSpPr/>
            <p:nvPr/>
          </p:nvSpPr>
          <p:spPr>
            <a:xfrm>
              <a:off x="510713" y="183155"/>
              <a:ext cx="792000" cy="792000"/>
            </a:xfrm>
            <a:custGeom>
              <a:avLst/>
              <a:gdLst>
                <a:gd name="connsiteX0" fmla="*/ 0 w 828000"/>
                <a:gd name="connsiteY0" fmla="*/ 392033 h 784066"/>
                <a:gd name="connsiteX1" fmla="*/ 414000 w 828000"/>
                <a:gd name="connsiteY1" fmla="*/ 0 h 784066"/>
                <a:gd name="connsiteX2" fmla="*/ 828000 w 828000"/>
                <a:gd name="connsiteY2" fmla="*/ 392033 h 784066"/>
                <a:gd name="connsiteX3" fmla="*/ 414000 w 828000"/>
                <a:gd name="connsiteY3" fmla="*/ 784066 h 784066"/>
                <a:gd name="connsiteX4" fmla="*/ 0 w 828000"/>
                <a:gd name="connsiteY4" fmla="*/ 392033 h 7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000" h="784066">
                  <a:moveTo>
                    <a:pt x="0" y="392033"/>
                  </a:moveTo>
                  <a:cubicBezTo>
                    <a:pt x="0" y="175519"/>
                    <a:pt x="185354" y="0"/>
                    <a:pt x="414000" y="0"/>
                  </a:cubicBezTo>
                  <a:cubicBezTo>
                    <a:pt x="642646" y="0"/>
                    <a:pt x="828000" y="175519"/>
                    <a:pt x="828000" y="392033"/>
                  </a:cubicBezTo>
                  <a:cubicBezTo>
                    <a:pt x="828000" y="608547"/>
                    <a:pt x="642646" y="784066"/>
                    <a:pt x="414000" y="784066"/>
                  </a:cubicBezTo>
                  <a:cubicBezTo>
                    <a:pt x="185354" y="784066"/>
                    <a:pt x="0" y="608547"/>
                    <a:pt x="0" y="392033"/>
                  </a:cubicBezTo>
                  <a:close/>
                </a:path>
              </a:pathLst>
            </a:custGeom>
            <a:solidFill>
              <a:srgbClr val="FF0000"/>
            </a:solidFill>
            <a:ln w="19050"/>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156818" tIns="150384" rIns="156818" bIns="150384" numCol="1" spcCol="1270" anchor="b" anchorCtr="1">
              <a:noAutofit/>
            </a:bodyPr>
            <a:lstStyle/>
            <a:p>
              <a:pPr marL="0" lvl="0" indent="0" algn="ctr" defTabSz="1244600">
                <a:lnSpc>
                  <a:spcPct val="90000"/>
                </a:lnSpc>
                <a:spcBef>
                  <a:spcPct val="0"/>
                </a:spcBef>
                <a:spcAft>
                  <a:spcPct val="35000"/>
                </a:spcAft>
                <a:buNone/>
              </a:pPr>
              <a:r>
                <a:rPr kumimoji="1" lang="ja-JP" altLang="en-US" sz="3200" b="1" kern="1200" dirty="0"/>
                <a:t>確</a:t>
              </a:r>
              <a:endParaRPr lang="ja-JP" altLang="en-US" sz="3200" b="1" kern="1200" dirty="0"/>
            </a:p>
          </p:txBody>
        </p:sp>
        <p:sp>
          <p:nvSpPr>
            <p:cNvPr id="6" name="楕円 5">
              <a:extLst>
                <a:ext uri="{FF2B5EF4-FFF2-40B4-BE49-F238E27FC236}">
                  <a16:creationId xmlns:a16="http://schemas.microsoft.com/office/drawing/2014/main" id="{01890855-0C4B-4B7A-B0BC-BA1914B8F2A9}"/>
                </a:ext>
              </a:extLst>
            </p:cNvPr>
            <p:cNvSpPr/>
            <p:nvPr/>
          </p:nvSpPr>
          <p:spPr>
            <a:xfrm>
              <a:off x="1186351" y="379939"/>
              <a:ext cx="792000" cy="792000"/>
            </a:xfrm>
            <a:prstGeom prst="ellipse">
              <a:avLst/>
            </a:prstGeom>
            <a:solidFill>
              <a:srgbClr val="FF0000"/>
            </a:solidFill>
            <a:ln w="19050">
              <a:solidFill>
                <a:schemeClr val="bg1"/>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nchor="ctr" anchorCtr="1"/>
            <a:lstStyle/>
            <a:p>
              <a:r>
                <a:rPr lang="ja-JP" altLang="en-US" sz="3200" b="1" kern="1200" dirty="0"/>
                <a:t>認</a:t>
              </a:r>
            </a:p>
          </p:txBody>
        </p:sp>
      </p:grpSp>
      <p:sp>
        <p:nvSpPr>
          <p:cNvPr id="14" name="正方形/長方形 13">
            <a:extLst>
              <a:ext uri="{FF2B5EF4-FFF2-40B4-BE49-F238E27FC236}">
                <a16:creationId xmlns:a16="http://schemas.microsoft.com/office/drawing/2014/main" id="{C052F94E-ADD2-475B-A1AA-89F1281789BF}"/>
              </a:ext>
            </a:extLst>
          </p:cNvPr>
          <p:cNvSpPr/>
          <p:nvPr/>
        </p:nvSpPr>
        <p:spPr>
          <a:xfrm>
            <a:off x="6597650" y="4916508"/>
            <a:ext cx="577848" cy="85382"/>
          </a:xfrm>
          <a:prstGeom prst="rect">
            <a:avLst/>
          </a:prstGeom>
          <a:solidFill>
            <a:srgbClr val="FF00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12">
            <a:extLst>
              <a:ext uri="{FF2B5EF4-FFF2-40B4-BE49-F238E27FC236}">
                <a16:creationId xmlns:a16="http://schemas.microsoft.com/office/drawing/2014/main" id="{C052F94E-ADD2-475B-A1AA-89F1281789BF}"/>
              </a:ext>
            </a:extLst>
          </p:cNvPr>
          <p:cNvSpPr/>
          <p:nvPr/>
        </p:nvSpPr>
        <p:spPr>
          <a:xfrm>
            <a:off x="4862512" y="5062863"/>
            <a:ext cx="892969" cy="85382"/>
          </a:xfrm>
          <a:prstGeom prst="rect">
            <a:avLst/>
          </a:prstGeom>
          <a:solidFill>
            <a:srgbClr val="FF00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15">
            <a:extLst>
              <a:ext uri="{FF2B5EF4-FFF2-40B4-BE49-F238E27FC236}">
                <a16:creationId xmlns:a16="http://schemas.microsoft.com/office/drawing/2014/main" id="{C052F94E-ADD2-475B-A1AA-89F1281789BF}"/>
              </a:ext>
            </a:extLst>
          </p:cNvPr>
          <p:cNvSpPr/>
          <p:nvPr/>
        </p:nvSpPr>
        <p:spPr>
          <a:xfrm>
            <a:off x="4862512" y="5437385"/>
            <a:ext cx="2317749" cy="85382"/>
          </a:xfrm>
          <a:prstGeom prst="rect">
            <a:avLst/>
          </a:prstGeom>
          <a:solidFill>
            <a:srgbClr val="FF00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正方形/長方形 16">
            <a:extLst>
              <a:ext uri="{FF2B5EF4-FFF2-40B4-BE49-F238E27FC236}">
                <a16:creationId xmlns:a16="http://schemas.microsoft.com/office/drawing/2014/main" id="{C052F94E-ADD2-475B-A1AA-89F1281789BF}"/>
              </a:ext>
            </a:extLst>
          </p:cNvPr>
          <p:cNvSpPr/>
          <p:nvPr/>
        </p:nvSpPr>
        <p:spPr>
          <a:xfrm>
            <a:off x="4862512" y="5588925"/>
            <a:ext cx="2317749" cy="85382"/>
          </a:xfrm>
          <a:prstGeom prst="rect">
            <a:avLst/>
          </a:prstGeom>
          <a:solidFill>
            <a:srgbClr val="FF00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正方形/長方形 17">
            <a:extLst>
              <a:ext uri="{FF2B5EF4-FFF2-40B4-BE49-F238E27FC236}">
                <a16:creationId xmlns:a16="http://schemas.microsoft.com/office/drawing/2014/main" id="{C052F94E-ADD2-475B-A1AA-89F1281789BF}"/>
              </a:ext>
            </a:extLst>
          </p:cNvPr>
          <p:cNvSpPr/>
          <p:nvPr/>
        </p:nvSpPr>
        <p:spPr>
          <a:xfrm>
            <a:off x="6632573" y="5319152"/>
            <a:ext cx="542925" cy="85382"/>
          </a:xfrm>
          <a:prstGeom prst="rect">
            <a:avLst/>
          </a:prstGeom>
          <a:solidFill>
            <a:srgbClr val="FF00FF">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動作設定ボタン: 戻る/前へ 6">
            <a:hlinkClick r:id="" action="ppaction://hlinkshowjump?jump=previousslide" highlightClick="1"/>
            <a:extLst>
              <a:ext uri="{FF2B5EF4-FFF2-40B4-BE49-F238E27FC236}">
                <a16:creationId xmlns:a16="http://schemas.microsoft.com/office/drawing/2014/main" id="{E2A367DE-7A07-7DB6-B852-DD28C9792173}"/>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8" name="動作設定ボタン: 進む/次へ 7">
            <a:hlinkClick r:id="" action="ppaction://hlinkshowjump?jump=nextslide" highlightClick="1"/>
            <a:extLst>
              <a:ext uri="{FF2B5EF4-FFF2-40B4-BE49-F238E27FC236}">
                <a16:creationId xmlns:a16="http://schemas.microsoft.com/office/drawing/2014/main" id="{A766C064-01C1-3041-06F7-FBF94368FE3C}"/>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D4FA61B-B71E-A069-9713-B99CBCAC852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502507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881829E-7896-481B-B1F1-A81E369F000B}"/>
              </a:ext>
            </a:extLst>
          </p:cNvPr>
          <p:cNvSpPr>
            <a:spLocks noGrp="1"/>
          </p:cNvSpPr>
          <p:nvPr>
            <p:ph type="body" idx="1"/>
          </p:nvPr>
        </p:nvSpPr>
        <p:spPr>
          <a:xfrm>
            <a:off x="623887" y="3124193"/>
            <a:ext cx="8002528" cy="2687451"/>
          </a:xfrm>
        </p:spPr>
        <p:txBody>
          <a:bodyPr lIns="108000" tIns="72000" rIns="108000" bIns="36000" anchor="t" anchorCtr="0">
            <a:noAutofit/>
          </a:bodyPr>
          <a:lstStyle/>
          <a:p>
            <a:pPr>
              <a:lnSpc>
                <a:spcPct val="100000"/>
              </a:lnSpc>
              <a:spcBef>
                <a:spcPts val="300"/>
              </a:spcBef>
            </a:pPr>
            <a:r>
              <a:rPr lang="ja-JP" altLang="en-US" sz="2800" b="1" dirty="0">
                <a:solidFill>
                  <a:srgbClr val="FF0000"/>
                </a:solidFill>
                <a:latin typeface="游明朝" panose="02020400000000000000" pitchFamily="18" charset="-128"/>
                <a:ea typeface="游明朝" panose="02020400000000000000" pitchFamily="18" charset="-128"/>
              </a:rPr>
              <a:t>（例）社会の格差を是正するには、すべての人が適切な機会や支援を受けられるしくみが必要である。例えば、障がいのある人や経済的に厳しい環境にある人が、自分の能力を発揮できるような教育や福祉の制度を整えることが大切だ。また、多様な立場の人々が意見を交わし、互いの状況を理解することで、公正な社会のあり方を考え続けることが求められる。</a:t>
            </a:r>
          </a:p>
        </p:txBody>
      </p:sp>
      <p:grpSp>
        <p:nvGrpSpPr>
          <p:cNvPr id="5" name="グループ化 4">
            <a:extLst>
              <a:ext uri="{FF2B5EF4-FFF2-40B4-BE49-F238E27FC236}">
                <a16:creationId xmlns:a16="http://schemas.microsoft.com/office/drawing/2014/main" id="{39E0EC56-2503-460E-8BD5-56976415D32B}"/>
              </a:ext>
            </a:extLst>
          </p:cNvPr>
          <p:cNvGrpSpPr/>
          <p:nvPr/>
        </p:nvGrpSpPr>
        <p:grpSpPr>
          <a:xfrm>
            <a:off x="542693" y="198404"/>
            <a:ext cx="1559886" cy="1022740"/>
            <a:chOff x="4200292" y="469013"/>
            <a:chExt cx="1559886" cy="1022740"/>
          </a:xfrm>
        </p:grpSpPr>
        <p:sp>
          <p:nvSpPr>
            <p:cNvPr id="8" name="正方形/長方形 7">
              <a:extLst>
                <a:ext uri="{FF2B5EF4-FFF2-40B4-BE49-F238E27FC236}">
                  <a16:creationId xmlns:a16="http://schemas.microsoft.com/office/drawing/2014/main" id="{34966296-B53E-45C0-A6A6-184AE8FD1AA2}"/>
                </a:ext>
              </a:extLst>
            </p:cNvPr>
            <p:cNvSpPr/>
            <p:nvPr/>
          </p:nvSpPr>
          <p:spPr>
            <a:xfrm>
              <a:off x="4200292" y="469013"/>
              <a:ext cx="1008000" cy="540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学習</a:t>
              </a:r>
            </a:p>
          </p:txBody>
        </p:sp>
        <p:sp>
          <p:nvSpPr>
            <p:cNvPr id="9" name="正方形/長方形 8">
              <a:extLst>
                <a:ext uri="{FF2B5EF4-FFF2-40B4-BE49-F238E27FC236}">
                  <a16:creationId xmlns:a16="http://schemas.microsoft.com/office/drawing/2014/main" id="{F41CF50F-E789-433A-AA87-93EFA1054EC3}"/>
                </a:ext>
              </a:extLst>
            </p:cNvPr>
            <p:cNvSpPr/>
            <p:nvPr/>
          </p:nvSpPr>
          <p:spPr>
            <a:xfrm>
              <a:off x="4752178" y="951753"/>
              <a:ext cx="1008000" cy="540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課題</a:t>
              </a:r>
              <a:endParaRPr kumimoji="1" lang="en-US" altLang="ja-JP"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10" name="メモ 9"/>
          <p:cNvSpPr/>
          <p:nvPr/>
        </p:nvSpPr>
        <p:spPr>
          <a:xfrm>
            <a:off x="623887" y="3014881"/>
            <a:ext cx="8002528" cy="3610204"/>
          </a:xfrm>
          <a:prstGeom prst="foldedCorner">
            <a:avLst>
              <a:gd name="adj" fmla="val 1989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動作設定ボタン: 戻る/前へ 1">
            <a:hlinkClick r:id="" action="ppaction://hlinkshowjump?jump=previousslide" highlightClick="1"/>
            <a:extLst>
              <a:ext uri="{FF2B5EF4-FFF2-40B4-BE49-F238E27FC236}">
                <a16:creationId xmlns:a16="http://schemas.microsoft.com/office/drawing/2014/main" id="{9C71DF3D-97CF-EA8E-EF4C-BEF20E5D703F}"/>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39229192-7637-D061-ADC8-07324930EA9B}"/>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タイトル 5">
            <a:extLst>
              <a:ext uri="{FF2B5EF4-FFF2-40B4-BE49-F238E27FC236}">
                <a16:creationId xmlns:a16="http://schemas.microsoft.com/office/drawing/2014/main" id="{953D6A8F-F1D5-A831-2DC7-7AA5937404BD}"/>
              </a:ext>
            </a:extLst>
          </p:cNvPr>
          <p:cNvSpPr txBox="1">
            <a:spLocks/>
          </p:cNvSpPr>
          <p:nvPr/>
        </p:nvSpPr>
        <p:spPr>
          <a:xfrm>
            <a:off x="627062" y="1482418"/>
            <a:ext cx="8154639" cy="110433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pPr>
              <a:lnSpc>
                <a:spcPct val="100000"/>
              </a:lnSpc>
            </a:pPr>
            <a:r>
              <a:rPr lang="ja-JP" altLang="en-US" dirty="0"/>
              <a:t>私たちは、格差を是正しよりよい社会をつくるうえで、どのようなことを意識すればよいのだろうか。</a:t>
            </a:r>
          </a:p>
        </p:txBody>
      </p:sp>
      <p:sp>
        <p:nvSpPr>
          <p:cNvPr id="6" name="テキスト ボックス 5">
            <a:extLst>
              <a:ext uri="{FF2B5EF4-FFF2-40B4-BE49-F238E27FC236}">
                <a16:creationId xmlns:a16="http://schemas.microsoft.com/office/drawing/2014/main" id="{EB9C073F-2F3B-9B98-2D80-F81948C0F411}"/>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34300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52" presetClass="exit" presetSubtype="0" fill="hold" grpId="1" nodeType="clickEffect">
                                  <p:stCondLst>
                                    <p:cond delay="0"/>
                                  </p:stCondLst>
                                  <p:childTnLst>
                                    <p:animScale>
                                      <p:cBhvr>
                                        <p:cTn id="17" dur="1000" accel="50000">
                                          <p:stCondLst>
                                            <p:cond delay="0"/>
                                          </p:stCondLst>
                                        </p:cTn>
                                        <p:tgtEl>
                                          <p:spTgt spid="1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8" dur="1000" accel="50000">
                                          <p:stCondLst>
                                            <p:cond delay="0"/>
                                          </p:stCondLst>
                                        </p:cTn>
                                        <p:tgtEl>
                                          <p:spTgt spid="10"/>
                                        </p:tgtEl>
                                        <p:attrNameLst>
                                          <p:attrName>ppt_x</p:attrName>
                                          <p:attrName>ppt_y</p:attrName>
                                        </p:attrNameLst>
                                      </p:cBhvr>
                                    </p:animMotion>
                                    <p:animEffect transition="out" filter="fade">
                                      <p:cBhvr>
                                        <p:cTn id="19" dur="1000"/>
                                        <p:tgtEl>
                                          <p:spTgt spid="10"/>
                                        </p:tgtEl>
                                      </p:cBhvr>
                                    </p:animEffect>
                                    <p:set>
                                      <p:cBhvr>
                                        <p:cTn id="20" dur="1" fill="hold">
                                          <p:stCondLst>
                                            <p:cond delay="999"/>
                                          </p:stCondLst>
                                        </p:cTn>
                                        <p:tgtEl>
                                          <p:spTgt spid="1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animBg="1"/>
      <p:bldP spid="10" grpId="0" animBg="1"/>
      <p:bldP spid="10" grpId="1" animBg="1"/>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F3B0325D-7B61-4B79-8694-BC8722D7E64F}"/>
              </a:ext>
            </a:extLst>
          </p:cNvPr>
          <p:cNvGrpSpPr/>
          <p:nvPr/>
        </p:nvGrpSpPr>
        <p:grpSpPr>
          <a:xfrm>
            <a:off x="519902" y="218982"/>
            <a:ext cx="1199885" cy="1005779"/>
            <a:chOff x="914398" y="191508"/>
            <a:chExt cx="1199885" cy="1005779"/>
          </a:xfrm>
        </p:grpSpPr>
        <p:sp>
          <p:nvSpPr>
            <p:cNvPr id="5" name="正方形/長方形 4">
              <a:extLst>
                <a:ext uri="{FF2B5EF4-FFF2-40B4-BE49-F238E27FC236}">
                  <a16:creationId xmlns:a16="http://schemas.microsoft.com/office/drawing/2014/main" id="{42C2DC71-5956-4DA7-8F76-A0920861DE42}"/>
                </a:ext>
              </a:extLst>
            </p:cNvPr>
            <p:cNvSpPr/>
            <p:nvPr/>
          </p:nvSpPr>
          <p:spPr>
            <a:xfrm>
              <a:off x="914398" y="191508"/>
              <a:ext cx="648000" cy="648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3200" b="1" dirty="0">
                  <a:solidFill>
                    <a:prstClr val="white"/>
                  </a:solidFill>
                  <a:latin typeface="Calibri" panose="020F0502020204030204"/>
                  <a:ea typeface="游ゴシック" panose="020B0400000000000000" pitchFamily="50" charset="-128"/>
                </a:rPr>
                <a:t>説</a:t>
              </a:r>
              <a:endPar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 name="正方形/長方形 5">
              <a:extLst>
                <a:ext uri="{FF2B5EF4-FFF2-40B4-BE49-F238E27FC236}">
                  <a16:creationId xmlns:a16="http://schemas.microsoft.com/office/drawing/2014/main" id="{25636DBB-5B18-4C13-A8B9-AF09366990FD}"/>
                </a:ext>
              </a:extLst>
            </p:cNvPr>
            <p:cNvSpPr/>
            <p:nvPr/>
          </p:nvSpPr>
          <p:spPr>
            <a:xfrm>
              <a:off x="1466283" y="549287"/>
              <a:ext cx="648000" cy="648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明</a:t>
              </a:r>
              <a:endParaRPr kumimoji="1" lang="en-US" altLang="ja-JP"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10" name="タイトル 5">
            <a:extLst>
              <a:ext uri="{FF2B5EF4-FFF2-40B4-BE49-F238E27FC236}">
                <a16:creationId xmlns:a16="http://schemas.microsoft.com/office/drawing/2014/main" id="{E36DF89B-F68C-4CE4-A6CF-47861AF7DB2C}"/>
              </a:ext>
            </a:extLst>
          </p:cNvPr>
          <p:cNvSpPr txBox="1">
            <a:spLocks/>
          </p:cNvSpPr>
          <p:nvPr/>
        </p:nvSpPr>
        <p:spPr>
          <a:xfrm>
            <a:off x="623887" y="1490775"/>
            <a:ext cx="8175055" cy="1683295"/>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pPr>
              <a:lnSpc>
                <a:spcPts val="4800"/>
              </a:lnSpc>
            </a:pPr>
            <a:r>
              <a:rPr lang="ja-JP" altLang="en-US" sz="3200" dirty="0"/>
              <a:t>発展途上国にはどのような支援が適切か、ケイパビリティの視点を踏まえて説明しよう。</a:t>
            </a:r>
          </a:p>
        </p:txBody>
      </p:sp>
      <p:sp>
        <p:nvSpPr>
          <p:cNvPr id="12" name="タイトル 5">
            <a:extLst>
              <a:ext uri="{FF2B5EF4-FFF2-40B4-BE49-F238E27FC236}">
                <a16:creationId xmlns:a16="http://schemas.microsoft.com/office/drawing/2014/main" id="{E36DF89B-F68C-4CE4-A6CF-47861AF7DB2C}"/>
              </a:ext>
            </a:extLst>
          </p:cNvPr>
          <p:cNvSpPr txBox="1">
            <a:spLocks/>
          </p:cNvSpPr>
          <p:nvPr/>
        </p:nvSpPr>
        <p:spPr>
          <a:xfrm>
            <a:off x="623887" y="3788022"/>
            <a:ext cx="8175055" cy="1518438"/>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kumimoji="1" sz="2800" b="0" kern="1200">
                <a:solidFill>
                  <a:schemeClr val="tx1"/>
                </a:solidFill>
                <a:latin typeface="+mj-lt"/>
                <a:ea typeface="+mj-ea"/>
                <a:cs typeface="+mj-cs"/>
              </a:defRPr>
            </a:lvl1pPr>
          </a:lstStyle>
          <a:p>
            <a:r>
              <a:rPr lang="ja-JP" altLang="ja-JP" u="dotted" dirty="0">
                <a:solidFill>
                  <a:srgbClr val="FF0000"/>
                </a:solidFill>
              </a:rPr>
              <a:t>　　　　　　　　　　　　　　　　　　　　　　　　　　　　　　　　　　　　　　　　　　　　　　　　　　　</a:t>
            </a:r>
            <a:endParaRPr lang="ja-JP" altLang="ja-JP" dirty="0">
              <a:solidFill>
                <a:srgbClr val="FF0000"/>
              </a:solidFill>
            </a:endParaRPr>
          </a:p>
          <a:p>
            <a:r>
              <a:rPr lang="ja-JP" altLang="ja-JP" u="dotted" dirty="0">
                <a:solidFill>
                  <a:srgbClr val="FF0000"/>
                </a:solidFill>
              </a:rPr>
              <a:t>　　　　　　　　　　　　　　　　　　　　　　　　　　　　　　　　　　　　　　　　　　　　　　</a:t>
            </a:r>
            <a:endParaRPr lang="ja-JP" altLang="ja-JP" dirty="0">
              <a:solidFill>
                <a:srgbClr val="FF0000"/>
              </a:solidFill>
            </a:endParaRPr>
          </a:p>
          <a:p>
            <a:r>
              <a:rPr lang="ja-JP" altLang="ja-JP" u="dotted" dirty="0">
                <a:solidFill>
                  <a:srgbClr val="FF0000"/>
                </a:solidFill>
              </a:rPr>
              <a:t>　　　　　　　　　　　　　　　　　　　　　　　　　　　</a:t>
            </a:r>
            <a:endParaRPr lang="ja-JP" altLang="en-US" sz="3200" dirty="0">
              <a:solidFill>
                <a:srgbClr val="FF0000"/>
              </a:solidFill>
            </a:endParaRPr>
          </a:p>
        </p:txBody>
      </p:sp>
      <p:sp>
        <p:nvSpPr>
          <p:cNvPr id="13" name="正方形/長方形 12"/>
          <p:cNvSpPr/>
          <p:nvPr/>
        </p:nvSpPr>
        <p:spPr>
          <a:xfrm>
            <a:off x="623887" y="3327476"/>
            <a:ext cx="8002528" cy="1787135"/>
          </a:xfrm>
          <a:prstGeom prst="rect">
            <a:avLst/>
          </a:prstGeom>
          <a:solidFill>
            <a:schemeClr val="bg1"/>
          </a:solidFill>
        </p:spPr>
        <p:txBody>
          <a:bodyPr lIns="108000" tIns="108000" rIns="108000" bIns="36000" anchor="t" anchorCtr="0">
            <a:noAutofit/>
          </a:bodyPr>
          <a:lstStyle/>
          <a:p>
            <a:pPr>
              <a:spcBef>
                <a:spcPts val="300"/>
              </a:spcBef>
            </a:pPr>
            <a:r>
              <a:rPr lang="ja-JP" altLang="en-US" sz="2800" b="1" dirty="0">
                <a:solidFill>
                  <a:srgbClr val="FF0000"/>
                </a:solidFill>
                <a:latin typeface="游明朝" panose="02020400000000000000" pitchFamily="18" charset="-128"/>
                <a:ea typeface="游明朝" panose="02020400000000000000" pitchFamily="18" charset="-128"/>
              </a:rPr>
              <a:t>（例）発展途上国への支援では、人々が自身の可能性を広げ、自立した生活を送れるようにすることが重要である。そのために、教育機会の提供や医療体制の整備を進め、誰もが学び、健康を維持できる環境を整えることが求められる。また、地域ごとに異なる生活の基盤を強化することで、持続的な発展を促すことができる。</a:t>
            </a:r>
          </a:p>
        </p:txBody>
      </p:sp>
      <p:sp>
        <p:nvSpPr>
          <p:cNvPr id="14" name="メモ 13"/>
          <p:cNvSpPr/>
          <p:nvPr/>
        </p:nvSpPr>
        <p:spPr>
          <a:xfrm>
            <a:off x="623887" y="3327474"/>
            <a:ext cx="8002528" cy="3404921"/>
          </a:xfrm>
          <a:prstGeom prst="foldedCorner">
            <a:avLst>
              <a:gd name="adj" fmla="val 30433"/>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 1">
            <a:hlinkClick r:id="" action="ppaction://hlinkshowjump?jump=endshow" highlightClick="1">
              <a:snd r:embed="rId2" name="camera.wav"/>
            </a:hlinkClick>
            <a:extLst>
              <a:ext uri="{FF2B5EF4-FFF2-40B4-BE49-F238E27FC236}">
                <a16:creationId xmlns:a16="http://schemas.microsoft.com/office/drawing/2014/main" id="{45B27A7F-E849-D0C5-7427-2B3DD8CE19CE}"/>
              </a:ext>
            </a:extLst>
          </p:cNvPr>
          <p:cNvSpPr/>
          <p:nvPr/>
        </p:nvSpPr>
        <p:spPr>
          <a:xfrm>
            <a:off x="8785860" y="6608090"/>
            <a:ext cx="358140" cy="249909"/>
          </a:xfrm>
          <a:prstGeom prst="actionButtonReturn">
            <a:avLst/>
          </a:prstGeom>
          <a:gradFill>
            <a:gsLst>
              <a:gs pos="78000">
                <a:srgbClr val="A4366D"/>
              </a:gs>
              <a:gs pos="100000">
                <a:schemeClr val="bg1">
                  <a:tint val="98000"/>
                  <a:shade val="90000"/>
                  <a:satMod val="130000"/>
                  <a:lumMod val="103000"/>
                </a:schemeClr>
              </a:gs>
              <a:gs pos="100000">
                <a:srgbClr val="F4DCE8"/>
              </a:gs>
            </a:gsLst>
            <a:path path="shape">
              <a:fillToRect l="50000" t="50000" r="50000" b="50000"/>
            </a:path>
          </a:gradFill>
          <a:ln w="6350">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CA18899C-1D11-E96F-8C6C-6E5F10425055}"/>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15206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52" presetClass="exit" presetSubtype="0" fill="hold" grpId="1" nodeType="clickEffect">
                                  <p:stCondLst>
                                    <p:cond delay="0"/>
                                  </p:stCondLst>
                                  <p:childTnLst>
                                    <p:animScale>
                                      <p:cBhvr>
                                        <p:cTn id="22"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3" dur="1000" accel="50000">
                                          <p:stCondLst>
                                            <p:cond delay="0"/>
                                          </p:stCondLst>
                                        </p:cTn>
                                        <p:tgtEl>
                                          <p:spTgt spid="14"/>
                                        </p:tgtEl>
                                        <p:attrNameLst>
                                          <p:attrName>ppt_x</p:attrName>
                                          <p:attrName>ppt_y</p:attrName>
                                        </p:attrNameLst>
                                      </p:cBhvr>
                                    </p:animMotion>
                                    <p:animEffect transition="out" filter="fade">
                                      <p:cBhvr>
                                        <p:cTn id="24" dur="1000"/>
                                        <p:tgtEl>
                                          <p:spTgt spid="14"/>
                                        </p:tgtEl>
                                      </p:cBhvr>
                                    </p:animEffect>
                                    <p:set>
                                      <p:cBhvr>
                                        <p:cTn id="25"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animBg="1"/>
      <p:bldP spid="14" grpId="0" animBg="1"/>
      <p:bldP spid="1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73D23A9A-BC29-42B7-BD2B-EB34602E090E}"/>
              </a:ext>
            </a:extLst>
          </p:cNvPr>
          <p:cNvGrpSpPr/>
          <p:nvPr/>
        </p:nvGrpSpPr>
        <p:grpSpPr>
          <a:xfrm>
            <a:off x="366298" y="179082"/>
            <a:ext cx="1559886" cy="1022740"/>
            <a:chOff x="4200292" y="469013"/>
            <a:chExt cx="1559886" cy="1022740"/>
          </a:xfrm>
        </p:grpSpPr>
        <p:sp>
          <p:nvSpPr>
            <p:cNvPr id="6" name="正方形/長方形 5">
              <a:extLst>
                <a:ext uri="{FF2B5EF4-FFF2-40B4-BE49-F238E27FC236}">
                  <a16:creationId xmlns:a16="http://schemas.microsoft.com/office/drawing/2014/main" id="{0E1E22DA-B869-4106-A1C3-159879C021D7}"/>
                </a:ext>
              </a:extLst>
            </p:cNvPr>
            <p:cNvSpPr/>
            <p:nvPr/>
          </p:nvSpPr>
          <p:spPr>
            <a:xfrm>
              <a:off x="4200292" y="469013"/>
              <a:ext cx="1008000" cy="540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学習</a:t>
              </a:r>
            </a:p>
          </p:txBody>
        </p:sp>
        <p:sp>
          <p:nvSpPr>
            <p:cNvPr id="9" name="正方形/長方形 8">
              <a:extLst>
                <a:ext uri="{FF2B5EF4-FFF2-40B4-BE49-F238E27FC236}">
                  <a16:creationId xmlns:a16="http://schemas.microsoft.com/office/drawing/2014/main" id="{9DF3503D-93A7-4FB8-8DF9-4D35068FABA3}"/>
                </a:ext>
              </a:extLst>
            </p:cNvPr>
            <p:cNvSpPr/>
            <p:nvPr/>
          </p:nvSpPr>
          <p:spPr>
            <a:xfrm>
              <a:off x="4752178" y="951753"/>
              <a:ext cx="1008000" cy="540000"/>
            </a:xfrm>
            <a:prstGeom prst="rect">
              <a:avLst/>
            </a:prstGeom>
            <a:solidFill>
              <a:srgbClr val="FF00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rPr>
                <a:t>課題</a:t>
              </a:r>
              <a:endParaRPr kumimoji="1" lang="en-US" altLang="ja-JP" sz="3200" b="1"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16" name="テキスト プレースホルダー 6">
            <a:extLst>
              <a:ext uri="{FF2B5EF4-FFF2-40B4-BE49-F238E27FC236}">
                <a16:creationId xmlns:a16="http://schemas.microsoft.com/office/drawing/2014/main" id="{5881829E-7896-481B-B1F1-A81E369F000B}"/>
              </a:ext>
            </a:extLst>
          </p:cNvPr>
          <p:cNvSpPr txBox="1">
            <a:spLocks/>
          </p:cNvSpPr>
          <p:nvPr/>
        </p:nvSpPr>
        <p:spPr>
          <a:xfrm>
            <a:off x="623887" y="3026583"/>
            <a:ext cx="8002528" cy="3509200"/>
          </a:xfrm>
          <a:prstGeom prst="rect">
            <a:avLst/>
          </a:prstGeom>
          <a:solidFill>
            <a:schemeClr val="bg1"/>
          </a:solidFill>
        </p:spPr>
        <p:txBody>
          <a:bodyPr vert="horz" lIns="108000" tIns="144000" rIns="108000" bIns="36000" rtlCol="0" anchor="t" anchorCtr="0">
            <a:noAutofit/>
          </a:bodyPr>
          <a:lstStyle>
            <a:lvl1pPr marL="0" indent="0" algn="l" defTabSz="914400" rtl="0" eaLnBrk="1" latinLnBrk="0" hangingPunct="1">
              <a:lnSpc>
                <a:spcPct val="90000"/>
              </a:lnSpc>
              <a:spcBef>
                <a:spcPts val="1000"/>
              </a:spcBef>
              <a:buFont typeface="Wingdings" panose="05000000000000000000" pitchFamily="2" charset="2"/>
              <a:buNone/>
              <a:defRPr kumimoji="1" sz="2400" kern="120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Wingdings 2" pitchFamily="18" charset="2"/>
              <a:buNone/>
              <a:defRPr kumimoji="1"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Wingdings 2" pitchFamily="18" charset="2"/>
              <a:buNone/>
              <a:defRPr kumimoji="1"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2" pitchFamily="18" charset="2"/>
              <a:buNone/>
              <a:defRPr kumimoji="1"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Wingdings 2" pitchFamily="18" charset="2"/>
              <a:buNone/>
              <a:defRPr kumimoji="1" sz="1400" kern="1200">
                <a:solidFill>
                  <a:schemeClr val="tx1">
                    <a:tint val="75000"/>
                  </a:schemeClr>
                </a:solidFill>
                <a:latin typeface="+mn-lt"/>
                <a:ea typeface="+mn-ea"/>
                <a:cs typeface="+mn-cs"/>
              </a:defRPr>
            </a:lvl9pPr>
          </a:lstStyle>
          <a:p>
            <a:pPr marL="715963" indent="-715963">
              <a:lnSpc>
                <a:spcPct val="100000"/>
              </a:lnSpc>
            </a:pPr>
            <a:r>
              <a:rPr lang="ja-JP" altLang="en-US" sz="2800" dirty="0">
                <a:solidFill>
                  <a:schemeClr val="tx1"/>
                </a:solidFill>
                <a:latin typeface="+mn-ea"/>
              </a:rPr>
              <a:t>＜考えるポイント＞</a:t>
            </a:r>
            <a:endParaRPr lang="en-US" altLang="ja-JP" sz="2800" dirty="0">
              <a:solidFill>
                <a:schemeClr val="tx1"/>
              </a:solidFill>
              <a:latin typeface="+mn-ea"/>
            </a:endParaRPr>
          </a:p>
          <a:p>
            <a:pPr marL="449263" indent="-449263">
              <a:lnSpc>
                <a:spcPct val="100000"/>
              </a:lnSpc>
            </a:pPr>
            <a:r>
              <a:rPr lang="ja-JP" altLang="en-US" sz="2800" dirty="0">
                <a:solidFill>
                  <a:schemeClr val="tx1"/>
                </a:solidFill>
                <a:latin typeface="+mn-ea"/>
              </a:rPr>
              <a:t>●</a:t>
            </a:r>
            <a:r>
              <a:rPr lang="en-US" altLang="ja-JP" sz="2800" dirty="0">
                <a:solidFill>
                  <a:schemeClr val="tx1"/>
                </a:solidFill>
                <a:latin typeface="+mn-ea"/>
              </a:rPr>
              <a:t>	</a:t>
            </a:r>
            <a:r>
              <a:rPr lang="ja-JP" altLang="en-US" sz="2800" dirty="0">
                <a:solidFill>
                  <a:schemeClr val="tx1"/>
                </a:solidFill>
                <a:latin typeface="+mn-ea"/>
              </a:rPr>
              <a:t>社会の格差を生む要因にはどのようなものがあるか。</a:t>
            </a:r>
          </a:p>
          <a:p>
            <a:pPr marL="449263" indent="-449263">
              <a:lnSpc>
                <a:spcPct val="100000"/>
              </a:lnSpc>
            </a:pPr>
            <a:r>
              <a:rPr lang="ja-JP" altLang="en-US" sz="2800" dirty="0">
                <a:solidFill>
                  <a:schemeClr val="tx1"/>
                </a:solidFill>
                <a:latin typeface="+mn-ea"/>
              </a:rPr>
              <a:t>●</a:t>
            </a:r>
            <a:r>
              <a:rPr lang="en-US" altLang="ja-JP" sz="2800" dirty="0">
                <a:solidFill>
                  <a:schemeClr val="tx1"/>
                </a:solidFill>
                <a:latin typeface="+mn-ea"/>
              </a:rPr>
              <a:t>	</a:t>
            </a:r>
            <a:r>
              <a:rPr lang="ja-JP" altLang="en-US" sz="2800" dirty="0">
                <a:solidFill>
                  <a:schemeClr val="tx1"/>
                </a:solidFill>
                <a:latin typeface="+mn-ea"/>
              </a:rPr>
              <a:t>すべての人が能力を発揮できる社会にするには何が必要か。</a:t>
            </a:r>
          </a:p>
          <a:p>
            <a:pPr marL="449263" indent="-449263">
              <a:lnSpc>
                <a:spcPct val="100000"/>
              </a:lnSpc>
            </a:pPr>
            <a:r>
              <a:rPr lang="ja-JP" altLang="en-US" sz="2800" dirty="0">
                <a:solidFill>
                  <a:schemeClr val="tx1"/>
                </a:solidFill>
                <a:latin typeface="+mn-ea"/>
              </a:rPr>
              <a:t>●</a:t>
            </a:r>
            <a:r>
              <a:rPr lang="en-US" altLang="ja-JP" sz="2800" dirty="0">
                <a:solidFill>
                  <a:schemeClr val="tx1"/>
                </a:solidFill>
                <a:latin typeface="+mn-ea"/>
              </a:rPr>
              <a:t>	</a:t>
            </a:r>
            <a:r>
              <a:rPr lang="ja-JP" altLang="en-US" sz="2800" dirty="0">
                <a:solidFill>
                  <a:schemeClr val="tx1"/>
                </a:solidFill>
                <a:latin typeface="+mn-ea"/>
              </a:rPr>
              <a:t>互いの立場を理解するためにどんな工夫ができるか。</a:t>
            </a:r>
          </a:p>
        </p:txBody>
      </p:sp>
      <p:sp>
        <p:nvSpPr>
          <p:cNvPr id="17" name="タイトル 5">
            <a:extLst>
              <a:ext uri="{FF2B5EF4-FFF2-40B4-BE49-F238E27FC236}">
                <a16:creationId xmlns:a16="http://schemas.microsoft.com/office/drawing/2014/main" id="{1CA6D783-B112-4367-BFE9-CB13ACF8F8BC}"/>
              </a:ext>
            </a:extLst>
          </p:cNvPr>
          <p:cNvSpPr txBox="1">
            <a:spLocks/>
          </p:cNvSpPr>
          <p:nvPr/>
        </p:nvSpPr>
        <p:spPr>
          <a:xfrm>
            <a:off x="623887" y="1525653"/>
            <a:ext cx="8154639" cy="110433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kumimoji="1" sz="3200" b="0" kern="1200">
                <a:solidFill>
                  <a:schemeClr val="tx1"/>
                </a:solidFill>
                <a:latin typeface="+mj-lt"/>
                <a:ea typeface="+mj-ea"/>
                <a:cs typeface="+mj-cs"/>
              </a:defRPr>
            </a:lvl1pPr>
          </a:lstStyle>
          <a:p>
            <a:pPr>
              <a:lnSpc>
                <a:spcPct val="100000"/>
              </a:lnSpc>
            </a:pPr>
            <a:r>
              <a:rPr lang="ja-JP" altLang="en-US" dirty="0"/>
              <a:t>私たちは、格差を是正しよりよい社会をつくるうえで、どのようなことを意識すればよいのだろうか。</a:t>
            </a:r>
          </a:p>
        </p:txBody>
      </p:sp>
      <p:sp>
        <p:nvSpPr>
          <p:cNvPr id="4" name="動作設定ボタン: 戻る/前へ 3">
            <a:hlinkClick r:id="" action="ppaction://hlinkshowjump?jump=previousslide" highlightClick="1"/>
            <a:extLst>
              <a:ext uri="{FF2B5EF4-FFF2-40B4-BE49-F238E27FC236}">
                <a16:creationId xmlns:a16="http://schemas.microsoft.com/office/drawing/2014/main" id="{C74F5704-C144-0C08-7E53-E10B43E1DFA5}"/>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7" name="動作設定ボタン: 進む/次へ 6">
            <a:hlinkClick r:id="" action="ppaction://hlinkshowjump?jump=nextslide" highlightClick="1"/>
            <a:extLst>
              <a:ext uri="{FF2B5EF4-FFF2-40B4-BE49-F238E27FC236}">
                <a16:creationId xmlns:a16="http://schemas.microsoft.com/office/drawing/2014/main" id="{18D11A5A-183D-69DF-9B67-0A59A3938E4E}"/>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5E1BF90D-98FD-D245-C6B6-525477BC7CBB}"/>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3678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A9014-14EA-4469-92A5-6D62624A8D82}"/>
              </a:ext>
            </a:extLst>
          </p:cNvPr>
          <p:cNvSpPr>
            <a:spLocks noGrp="1"/>
          </p:cNvSpPr>
          <p:nvPr>
            <p:ph type="title"/>
          </p:nvPr>
        </p:nvSpPr>
        <p:spPr>
          <a:xfrm>
            <a:off x="974785" y="876850"/>
            <a:ext cx="7203058" cy="717332"/>
          </a:xfrm>
        </p:spPr>
        <p:txBody>
          <a:bodyPr>
            <a:normAutofit fontScale="90000"/>
          </a:bodyPr>
          <a:lstStyle/>
          <a:p>
            <a:pPr algn="ctr">
              <a:lnSpc>
                <a:spcPct val="100000"/>
              </a:lnSpc>
            </a:pPr>
            <a:r>
              <a:rPr lang="ja-JP" altLang="en-US" sz="3200" dirty="0">
                <a:solidFill>
                  <a:prstClr val="black"/>
                </a:solidFill>
                <a:latin typeface="Meiryo" panose="020B0604030504040204" pitchFamily="34" charset="-128"/>
                <a:ea typeface="Meiryo" panose="020B0604030504040204" pitchFamily="34" charset="-128"/>
              </a:rPr>
              <a:t>成功するために環境はどれくらい重要か？ </a:t>
            </a:r>
            <a:endParaRPr lang="ja-JP" altLang="en-US" sz="3200" dirty="0"/>
          </a:p>
        </p:txBody>
      </p:sp>
      <p:sp>
        <p:nvSpPr>
          <p:cNvPr id="10" name="コンテンツ プレースホルダー 2">
            <a:extLst>
              <a:ext uri="{FF2B5EF4-FFF2-40B4-BE49-F238E27FC236}">
                <a16:creationId xmlns:a16="http://schemas.microsoft.com/office/drawing/2014/main" id="{A3C2C71C-CD07-4F8B-A7FB-532839676CDD}"/>
              </a:ext>
            </a:extLst>
          </p:cNvPr>
          <p:cNvSpPr txBox="1">
            <a:spLocks/>
          </p:cNvSpPr>
          <p:nvPr/>
        </p:nvSpPr>
        <p:spPr>
          <a:xfrm>
            <a:off x="1287125" y="5234753"/>
            <a:ext cx="7310246" cy="838325"/>
          </a:xfrm>
          <a:prstGeom prst="rect">
            <a:avLst/>
          </a:prstGeom>
        </p:spPr>
        <p:txBody>
          <a:bodyPr lIns="36000" tIns="0" rIns="36000" bIns="0"/>
          <a:lstStyle>
            <a:lvl1pPr marL="432000" indent="-457200" algn="just" defTabSz="914400" rtl="0" eaLnBrk="1" latinLnBrk="0" hangingPunct="1">
              <a:lnSpc>
                <a:spcPct val="100000"/>
              </a:lnSpc>
              <a:spcBef>
                <a:spcPts val="0"/>
              </a:spcBef>
              <a:buFontTx/>
              <a:buNone/>
              <a:defRPr kumimoji="1" sz="3200" kern="1200">
                <a:solidFill>
                  <a:schemeClr val="tx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defRPr/>
            </a:pPr>
            <a:r>
              <a:rPr lang="ja-JP" altLang="en-US" dirty="0">
                <a:solidFill>
                  <a:prstClr val="black"/>
                </a:solidFill>
              </a:rPr>
              <a:t>社会的な成功を収めることにおいて、社会や家庭環境は、どの程度影響すると考えられるだろうか。</a:t>
            </a:r>
            <a:endParaRPr lang="ja-JP" altLang="ja-JP" dirty="0">
              <a:solidFill>
                <a:prstClr val="black"/>
              </a:solidFill>
            </a:endParaRPr>
          </a:p>
        </p:txBody>
      </p:sp>
      <p:sp>
        <p:nvSpPr>
          <p:cNvPr id="16" name="正方形/長方形 15">
            <a:extLst>
              <a:ext uri="{FF2B5EF4-FFF2-40B4-BE49-F238E27FC236}">
                <a16:creationId xmlns:a16="http://schemas.microsoft.com/office/drawing/2014/main" id="{A54651F6-C7D3-4224-BAF8-20B3F1B67B36}"/>
              </a:ext>
            </a:extLst>
          </p:cNvPr>
          <p:cNvSpPr/>
          <p:nvPr/>
        </p:nvSpPr>
        <p:spPr>
          <a:xfrm>
            <a:off x="451902" y="5252994"/>
            <a:ext cx="683456" cy="71733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schemeClr val="bg1"/>
                </a:solidFill>
                <a:effectLst/>
                <a:uLnTx/>
                <a:uFillTx/>
                <a:latin typeface="Arial" panose="020B0604020202020204" pitchFamily="34" charset="0"/>
                <a:ea typeface="Yu Gothic Medium" panose="020B0500000000000000" pitchFamily="50" charset="-128"/>
                <a:cs typeface="Arial" panose="020B0604020202020204" pitchFamily="34" charset="0"/>
              </a:rPr>
              <a:t>Q</a:t>
            </a:r>
            <a:endParaRPr kumimoji="1" lang="en-US" altLang="ja-JP" sz="3600" b="1" i="0" u="none" strike="noStrike" kern="1200" cap="none" spc="0" normalizeH="0" baseline="0" noProof="0" dirty="0">
              <a:ln>
                <a:noFill/>
              </a:ln>
              <a:solidFill>
                <a:schemeClr val="bg1"/>
              </a:solidFill>
              <a:effectLst/>
              <a:uLnTx/>
              <a:uFillTx/>
              <a:latin typeface="Arial" panose="020B0604020202020204" pitchFamily="34" charset="0"/>
              <a:ea typeface="Yu Gothic Medium" panose="020B0500000000000000" pitchFamily="50" charset="-128"/>
              <a:cs typeface="Arial" panose="020B0604020202020204" pitchFamily="34" charset="0"/>
            </a:endParaRPr>
          </a:p>
        </p:txBody>
      </p:sp>
      <p:sp>
        <p:nvSpPr>
          <p:cNvPr id="3" name="動作設定ボタン: 戻る/前へ 2">
            <a:hlinkClick r:id="" action="ppaction://hlinkshowjump?jump=previousslide" highlightClick="1"/>
            <a:extLst>
              <a:ext uri="{FF2B5EF4-FFF2-40B4-BE49-F238E27FC236}">
                <a16:creationId xmlns:a16="http://schemas.microsoft.com/office/drawing/2014/main" id="{FEBFAFFB-ED38-3AD8-7229-C9A0800C64CC}"/>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動作設定ボタン: 進む/次へ 3">
            <a:hlinkClick r:id="" action="ppaction://hlinkshowjump?jump=nextslide" highlightClick="1"/>
            <a:extLst>
              <a:ext uri="{FF2B5EF4-FFF2-40B4-BE49-F238E27FC236}">
                <a16:creationId xmlns:a16="http://schemas.microsoft.com/office/drawing/2014/main" id="{C550B72C-078C-5B17-B3AF-0BCFF1162BE3}"/>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6" name="図 5" descr="ダイアグラム, 設計図&#10;&#10;AI によって生成されたコンテンツは間違っている可能性があります。">
            <a:extLst>
              <a:ext uri="{FF2B5EF4-FFF2-40B4-BE49-F238E27FC236}">
                <a16:creationId xmlns:a16="http://schemas.microsoft.com/office/drawing/2014/main" id="{47747CD8-98C9-9FA7-EDE9-86424670A2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237" y="1515842"/>
            <a:ext cx="3207525" cy="3430628"/>
          </a:xfrm>
          <a:prstGeom prst="rect">
            <a:avLst/>
          </a:prstGeom>
        </p:spPr>
      </p:pic>
      <p:sp>
        <p:nvSpPr>
          <p:cNvPr id="7" name="テキスト ボックス 6">
            <a:extLst>
              <a:ext uri="{FF2B5EF4-FFF2-40B4-BE49-F238E27FC236}">
                <a16:creationId xmlns:a16="http://schemas.microsoft.com/office/drawing/2014/main" id="{F19D42E6-15B5-FC7D-072B-FB0BF75618A0}"/>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47509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3189EFB0-46A8-46D4-81ED-B5FF754B75CA}"/>
              </a:ext>
            </a:extLst>
          </p:cNvPr>
          <p:cNvSpPr txBox="1"/>
          <p:nvPr/>
        </p:nvSpPr>
        <p:spPr>
          <a:xfrm>
            <a:off x="191617" y="324524"/>
            <a:ext cx="6476601" cy="775212"/>
          </a:xfrm>
          <a:prstGeom prst="rect">
            <a:avLst/>
          </a:prstGeom>
          <a:noFill/>
        </p:spPr>
        <p:txBody>
          <a:bodyPr wrap="square" rtlCol="0">
            <a:spAutoFit/>
          </a:bodyPr>
          <a:lstStyle/>
          <a:p>
            <a:pPr>
              <a:lnSpc>
                <a:spcPts val="5500"/>
              </a:lnSpc>
            </a:pPr>
            <a:r>
              <a:rPr lang="ja-JP" altLang="en-US" sz="4000" b="1" dirty="0">
                <a:solidFill>
                  <a:schemeClr val="bg1"/>
                </a:solidFill>
              </a:rPr>
              <a:t>公平な社会とは</a:t>
            </a:r>
            <a:endParaRPr lang="ja-JP" altLang="ja-JP" sz="4000" b="1" dirty="0">
              <a:solidFill>
                <a:schemeClr val="bg1"/>
              </a:solidFill>
            </a:endParaRPr>
          </a:p>
        </p:txBody>
      </p:sp>
      <p:sp>
        <p:nvSpPr>
          <p:cNvPr id="1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4" y="1663504"/>
            <a:ext cx="8261328" cy="4961581"/>
          </a:xfrm>
        </p:spPr>
        <p:txBody>
          <a:bodyPr lIns="0" tIns="0" rIns="0" bIns="0">
            <a:noAutofit/>
          </a:bodyPr>
          <a:lstStyle/>
          <a:p>
            <a:pPr marL="403200" indent="-403200">
              <a:lnSpc>
                <a:spcPct val="100000"/>
              </a:lnSpc>
              <a:spcBef>
                <a:spcPts val="600"/>
              </a:spcBef>
              <a:buNone/>
            </a:pPr>
            <a:r>
              <a:rPr lang="ja-JP" altLang="en-US" sz="3200" dirty="0">
                <a:latin typeface="+mn-ea"/>
              </a:rPr>
              <a:t>●人類は、すべての人々が平等な関係で結ばれる社会の実現のために格闘してきた。</a:t>
            </a:r>
            <a:endParaRPr lang="en-US" altLang="ja-JP" sz="3200" dirty="0">
              <a:latin typeface="+mn-ea"/>
            </a:endParaRPr>
          </a:p>
          <a:p>
            <a:pPr marL="403200" indent="-403200">
              <a:lnSpc>
                <a:spcPct val="100000"/>
              </a:lnSpc>
              <a:spcBef>
                <a:spcPts val="600"/>
              </a:spcBef>
              <a:buNone/>
            </a:pPr>
            <a:r>
              <a:rPr lang="ja-JP" altLang="en-US" sz="3200" dirty="0">
                <a:latin typeface="+mn-ea"/>
              </a:rPr>
              <a:t>● </a:t>
            </a:r>
            <a:r>
              <a:rPr lang="en-US" altLang="ja-JP" sz="3200" dirty="0">
                <a:latin typeface="+mn-ea"/>
              </a:rPr>
              <a:t>17</a:t>
            </a:r>
            <a:r>
              <a:rPr lang="ja-JP" altLang="en-US" sz="3200" dirty="0">
                <a:latin typeface="+mn-ea"/>
              </a:rPr>
              <a:t>世紀以降のヨーロッパでは、理性に基づき人を教え導こうとする① </a:t>
            </a:r>
            <a:r>
              <a:rPr lang="ja-JP" altLang="en-US" sz="3200" b="1" dirty="0">
                <a:solidFill>
                  <a:srgbClr val="FF0000"/>
                </a:solidFill>
                <a:latin typeface="+mn-ea"/>
              </a:rPr>
              <a:t>啓蒙運動</a:t>
            </a:r>
            <a:r>
              <a:rPr lang="ja-JP" altLang="en-US" sz="3200" dirty="0">
                <a:solidFill>
                  <a:srgbClr val="FF0000"/>
                </a:solidFill>
                <a:latin typeface="+mn-ea"/>
              </a:rPr>
              <a:t> </a:t>
            </a:r>
            <a:endParaRPr lang="en-US" altLang="ja-JP" sz="3200" dirty="0">
              <a:solidFill>
                <a:srgbClr val="FF0000"/>
              </a:solidFill>
              <a:latin typeface="+mn-ea"/>
            </a:endParaRPr>
          </a:p>
          <a:p>
            <a:pPr marL="403200" indent="-403200">
              <a:lnSpc>
                <a:spcPct val="100000"/>
              </a:lnSpc>
              <a:spcBef>
                <a:spcPts val="600"/>
              </a:spcBef>
              <a:buNone/>
            </a:pPr>
            <a:r>
              <a:rPr lang="ja-JP" altLang="en-US" sz="3200" dirty="0">
                <a:latin typeface="+mn-ea"/>
              </a:rPr>
              <a:t>　が展開。 </a:t>
            </a:r>
            <a:endParaRPr lang="en-US" altLang="ja-JP" sz="3200" dirty="0">
              <a:latin typeface="+mn-ea"/>
            </a:endParaRPr>
          </a:p>
          <a:p>
            <a:pPr marL="806400" indent="-403200">
              <a:lnSpc>
                <a:spcPct val="100000"/>
              </a:lnSpc>
              <a:spcBef>
                <a:spcPts val="600"/>
              </a:spcBef>
              <a:buNone/>
            </a:pPr>
            <a:r>
              <a:rPr lang="ja-JP" altLang="en-US" sz="3200" dirty="0">
                <a:latin typeface="+mn-ea"/>
              </a:rPr>
              <a:t>▶人は生まれながらに②</a:t>
            </a:r>
            <a:r>
              <a:rPr lang="en-US" altLang="ja-JP" sz="3200" dirty="0">
                <a:latin typeface="+mn-ea"/>
              </a:rPr>
              <a:t> </a:t>
            </a:r>
            <a:r>
              <a:rPr lang="ja-JP" altLang="en-US" sz="3200" b="1" dirty="0">
                <a:solidFill>
                  <a:srgbClr val="FF0000"/>
                </a:solidFill>
                <a:latin typeface="+mn-ea"/>
              </a:rPr>
              <a:t>平等</a:t>
            </a:r>
            <a:r>
              <a:rPr lang="ja-JP" altLang="en-US" sz="3200" dirty="0">
                <a:latin typeface="+mn-ea"/>
              </a:rPr>
              <a:t> であるという普遍的な価値観が生まれた。</a:t>
            </a:r>
          </a:p>
        </p:txBody>
      </p:sp>
      <p:sp>
        <p:nvSpPr>
          <p:cNvPr id="9" name="メモ 8"/>
          <p:cNvSpPr/>
          <p:nvPr/>
        </p:nvSpPr>
        <p:spPr>
          <a:xfrm>
            <a:off x="6436475" y="3199703"/>
            <a:ext cx="1884565"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メモ 7"/>
          <p:cNvSpPr/>
          <p:nvPr/>
        </p:nvSpPr>
        <p:spPr>
          <a:xfrm>
            <a:off x="5610185" y="4305997"/>
            <a:ext cx="975845"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4BACCC4A-72CA-0DA2-5399-E3BEE2DECB28}"/>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235E5600-C24E-7E9B-D58D-BE0BCF957264}"/>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8297EAE7-4762-02DC-0987-7795D5CCDA17}"/>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309709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10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fade">
                                      <p:cBhvr>
                                        <p:cTn id="12" dur="1000"/>
                                        <p:tgtEl>
                                          <p:spTgt spid="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animEffect transition="in" filter="fade">
                                      <p:cBhvr>
                                        <p:cTn id="17" dur="1000"/>
                                        <p:tgtEl>
                                          <p:spTgt spid="1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xit" presetSubtype="0" fill="hold" grpId="1" nodeType="clickEffect">
                                  <p:stCondLst>
                                    <p:cond delay="0"/>
                                  </p:stCondLst>
                                  <p:childTnLst>
                                    <p:animScale>
                                      <p:cBhvr>
                                        <p:cTn id="27"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8" dur="1000" accel="50000">
                                          <p:stCondLst>
                                            <p:cond delay="0"/>
                                          </p:stCondLst>
                                        </p:cTn>
                                        <p:tgtEl>
                                          <p:spTgt spid="9"/>
                                        </p:tgtEl>
                                        <p:attrNameLst>
                                          <p:attrName>ppt_x</p:attrName>
                                          <p:attrName>ppt_y</p:attrName>
                                        </p:attrNameLst>
                                      </p:cBhvr>
                                    </p:animMotion>
                                    <p:animEffect transition="out" filter="fade">
                                      <p:cBhvr>
                                        <p:cTn id="29" dur="1000"/>
                                        <p:tgtEl>
                                          <p:spTgt spid="9"/>
                                        </p:tgtEl>
                                      </p:cBhvr>
                                    </p:animEffect>
                                    <p:set>
                                      <p:cBhvr>
                                        <p:cTn id="30" dur="1" fill="hold">
                                          <p:stCondLst>
                                            <p:cond delay="999"/>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2" presetClass="exit" presetSubtype="0" fill="hold" grpId="1" nodeType="clickEffect">
                                  <p:stCondLst>
                                    <p:cond delay="0"/>
                                  </p:stCondLst>
                                  <p:childTnLst>
                                    <p:animScale>
                                      <p:cBhvr>
                                        <p:cTn id="34"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5" dur="1000" accel="50000">
                                          <p:stCondLst>
                                            <p:cond delay="0"/>
                                          </p:stCondLst>
                                        </p:cTn>
                                        <p:tgtEl>
                                          <p:spTgt spid="8"/>
                                        </p:tgtEl>
                                        <p:attrNameLst>
                                          <p:attrName>ppt_x</p:attrName>
                                          <p:attrName>ppt_y</p:attrName>
                                        </p:attrNameLst>
                                      </p:cBhvr>
                                    </p:animMotion>
                                    <p:animEffect transition="out" filter="fade">
                                      <p:cBhvr>
                                        <p:cTn id="36" dur="1000"/>
                                        <p:tgtEl>
                                          <p:spTgt spid="8"/>
                                        </p:tgtEl>
                                      </p:cBhvr>
                                    </p:animEffect>
                                    <p:set>
                                      <p:cBhvr>
                                        <p:cTn id="37"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8" grpId="0" animBg="1"/>
      <p:bldP spid="8"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a:extLst>
              <a:ext uri="{FF2B5EF4-FFF2-40B4-BE49-F238E27FC236}">
                <a16:creationId xmlns:a16="http://schemas.microsoft.com/office/drawing/2014/main" id="{3189EFB0-46A8-46D4-81ED-B5FF754B75CA}"/>
              </a:ext>
            </a:extLst>
          </p:cNvPr>
          <p:cNvSpPr txBox="1"/>
          <p:nvPr/>
        </p:nvSpPr>
        <p:spPr>
          <a:xfrm>
            <a:off x="191617" y="25878"/>
            <a:ext cx="6476601" cy="1374735"/>
          </a:xfrm>
          <a:prstGeom prst="rect">
            <a:avLst/>
          </a:prstGeom>
          <a:noFill/>
        </p:spPr>
        <p:txBody>
          <a:bodyPr wrap="square" rtlCol="0">
            <a:spAutoFit/>
          </a:bodyPr>
          <a:lstStyle/>
          <a:p>
            <a:pPr>
              <a:lnSpc>
                <a:spcPts val="5000"/>
              </a:lnSpc>
            </a:pPr>
            <a:r>
              <a:rPr lang="ja-JP" altLang="en-US" sz="4000" b="1" dirty="0">
                <a:solidFill>
                  <a:schemeClr val="bg1"/>
                </a:solidFill>
                <a:latin typeface="+mj-ea"/>
                <a:ea typeface="+mj-ea"/>
              </a:rPr>
              <a:t>平等と公正をめぐる</a:t>
            </a:r>
            <a:endParaRPr lang="en-US" altLang="ja-JP" sz="4000" b="1" dirty="0">
              <a:solidFill>
                <a:schemeClr val="bg1"/>
              </a:solidFill>
              <a:latin typeface="+mj-ea"/>
              <a:ea typeface="+mj-ea"/>
            </a:endParaRPr>
          </a:p>
          <a:p>
            <a:pPr>
              <a:lnSpc>
                <a:spcPts val="5000"/>
              </a:lnSpc>
            </a:pPr>
            <a:r>
              <a:rPr lang="ja-JP" altLang="en-US" sz="4000" b="1" dirty="0">
                <a:solidFill>
                  <a:schemeClr val="bg1"/>
                </a:solidFill>
                <a:latin typeface="+mj-ea"/>
                <a:ea typeface="+mj-ea"/>
              </a:rPr>
              <a:t>現代の議論 １</a:t>
            </a:r>
            <a:endParaRPr lang="ja-JP" altLang="ja-JP" sz="4000" b="1" dirty="0">
              <a:solidFill>
                <a:schemeClr val="bg1"/>
              </a:solidFill>
              <a:latin typeface="+mj-ea"/>
              <a:ea typeface="+mj-ea"/>
            </a:endParaRPr>
          </a:p>
        </p:txBody>
      </p:sp>
      <p:sp>
        <p:nvSpPr>
          <p:cNvPr id="17"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710144" y="1663504"/>
            <a:ext cx="8068382" cy="4961581"/>
          </a:xfrm>
        </p:spPr>
        <p:txBody>
          <a:bodyPr lIns="0" tIns="0" rIns="0" bIns="0">
            <a:noAutofit/>
          </a:bodyPr>
          <a:lstStyle/>
          <a:p>
            <a:pPr marL="403200" indent="-403200">
              <a:lnSpc>
                <a:spcPct val="100000"/>
              </a:lnSpc>
              <a:spcBef>
                <a:spcPts val="600"/>
              </a:spcBef>
              <a:buNone/>
            </a:pPr>
            <a:r>
              <a:rPr lang="ja-JP" altLang="en-US" sz="3200" dirty="0">
                <a:latin typeface="+mn-ea"/>
              </a:rPr>
              <a:t>● </a:t>
            </a:r>
            <a:r>
              <a:rPr lang="en-US" altLang="ja-JP" sz="3200" dirty="0">
                <a:latin typeface="+mn-ea"/>
              </a:rPr>
              <a:t>20</a:t>
            </a:r>
            <a:r>
              <a:rPr lang="ja-JP" altLang="en-US" sz="3200" dirty="0">
                <a:latin typeface="+mn-ea"/>
              </a:rPr>
              <a:t>世紀前半に自民族を優れたものとし、自民族を中心とした社会を形成する動きが世界中で強まる。</a:t>
            </a:r>
            <a:endParaRPr lang="en-US" altLang="ja-JP" sz="3200" dirty="0">
              <a:latin typeface="+mn-ea"/>
            </a:endParaRPr>
          </a:p>
          <a:p>
            <a:pPr marL="403200" indent="-403200">
              <a:lnSpc>
                <a:spcPct val="100000"/>
              </a:lnSpc>
              <a:spcBef>
                <a:spcPts val="600"/>
              </a:spcBef>
              <a:buNone/>
            </a:pPr>
            <a:r>
              <a:rPr lang="ja-JP" altLang="en-US" sz="3200" dirty="0">
                <a:latin typeface="+mn-ea"/>
              </a:rPr>
              <a:t>●ドイツでは、過激な全体主義</a:t>
            </a:r>
            <a:endParaRPr lang="en-US" altLang="ja-JP" sz="3200" dirty="0">
              <a:latin typeface="+mn-ea"/>
            </a:endParaRPr>
          </a:p>
          <a:p>
            <a:pPr marL="403200" indent="-403200">
              <a:lnSpc>
                <a:spcPct val="100000"/>
              </a:lnSpc>
              <a:spcBef>
                <a:spcPts val="600"/>
              </a:spcBef>
              <a:buNone/>
            </a:pPr>
            <a:r>
              <a:rPr lang="ja-JP" altLang="en-US" sz="3200" dirty="0">
                <a:latin typeface="+mn-ea"/>
              </a:rPr>
              <a:t>　（③ </a:t>
            </a:r>
            <a:r>
              <a:rPr lang="ja-JP" altLang="en-US" sz="3200" b="1" dirty="0">
                <a:solidFill>
                  <a:srgbClr val="FF0000"/>
                </a:solidFill>
                <a:latin typeface="+mn-ea"/>
              </a:rPr>
              <a:t>ナチズム</a:t>
            </a:r>
            <a:r>
              <a:rPr lang="ja-JP" altLang="en-US" sz="3200" dirty="0">
                <a:latin typeface="+mn-ea"/>
              </a:rPr>
              <a:t> ）が誕生。</a:t>
            </a:r>
            <a:endParaRPr lang="en-US" altLang="ja-JP" sz="3200" dirty="0">
              <a:latin typeface="+mn-ea"/>
            </a:endParaRPr>
          </a:p>
          <a:p>
            <a:pPr marL="806400" indent="-403200">
              <a:lnSpc>
                <a:spcPct val="100000"/>
              </a:lnSpc>
              <a:spcBef>
                <a:spcPts val="600"/>
              </a:spcBef>
              <a:buNone/>
            </a:pPr>
            <a:r>
              <a:rPr lang="ja-JP" altLang="en-US" sz="3200" dirty="0">
                <a:latin typeface="+mn-ea"/>
              </a:rPr>
              <a:t>▶みずからとは異なる者を平等の対象とみなさず、暴力によって存在を消去しようとした。</a:t>
            </a:r>
          </a:p>
        </p:txBody>
      </p:sp>
      <p:sp>
        <p:nvSpPr>
          <p:cNvPr id="9" name="メモ 8"/>
          <p:cNvSpPr/>
          <p:nvPr/>
        </p:nvSpPr>
        <p:spPr>
          <a:xfrm>
            <a:off x="1952431" y="3752569"/>
            <a:ext cx="1864449"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80A50900-AF2D-F5CB-2D39-F3BD19643899}"/>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8CDCE2D7-8480-7155-E6E5-94CC8AB01D42}"/>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4100A1F1-A023-2DED-EB5E-4ECD963A8959}"/>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27946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10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fade">
                                      <p:cBhvr>
                                        <p:cTn id="12" dur="1000"/>
                                        <p:tgtEl>
                                          <p:spTgt spid="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animEffect transition="in" filter="fade">
                                      <p:cBhvr>
                                        <p:cTn id="17" dur="1000"/>
                                        <p:tgtEl>
                                          <p:spTgt spid="1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2" presetClass="exit" presetSubtype="0" fill="hold" grpId="1" nodeType="clickEffect">
                                  <p:stCondLst>
                                    <p:cond delay="0"/>
                                  </p:stCondLst>
                                  <p:childTnLst>
                                    <p:animScale>
                                      <p:cBhvr>
                                        <p:cTn id="24"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5" dur="1000" accel="50000">
                                          <p:stCondLst>
                                            <p:cond delay="0"/>
                                          </p:stCondLst>
                                        </p:cTn>
                                        <p:tgtEl>
                                          <p:spTgt spid="9"/>
                                        </p:tgtEl>
                                        <p:attrNameLst>
                                          <p:attrName>ppt_x</p:attrName>
                                          <p:attrName>ppt_y</p:attrName>
                                        </p:attrNameLst>
                                      </p:cBhvr>
                                    </p:animMotion>
                                    <p:animEffect transition="out" filter="fade">
                                      <p:cBhvr>
                                        <p:cTn id="26" dur="1000"/>
                                        <p:tgtEl>
                                          <p:spTgt spid="9"/>
                                        </p:tgtEl>
                                      </p:cBhvr>
                                    </p:animEffect>
                                    <p:set>
                                      <p:cBhvr>
                                        <p:cTn id="2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F5E17E9-98DF-470E-A948-32D89046B541}"/>
              </a:ext>
            </a:extLst>
          </p:cNvPr>
          <p:cNvSpPr txBox="1"/>
          <p:nvPr/>
        </p:nvSpPr>
        <p:spPr>
          <a:xfrm>
            <a:off x="2204080" y="238045"/>
            <a:ext cx="6306075" cy="707886"/>
          </a:xfrm>
          <a:prstGeom prst="rect">
            <a:avLst/>
          </a:prstGeom>
          <a:noFill/>
        </p:spPr>
        <p:txBody>
          <a:bodyPr wrap="square" rtlCol="0">
            <a:spAutoFit/>
          </a:bodyPr>
          <a:lstStyle/>
          <a:p>
            <a:r>
              <a:rPr kumimoji="1" lang="ja-JP" altLang="en-US" sz="4000" b="1" dirty="0"/>
              <a:t>現代の主な思想家</a:t>
            </a:r>
            <a:endParaRPr kumimoji="1" lang="en-US" altLang="ja-JP" sz="4000" b="1" dirty="0"/>
          </a:p>
        </p:txBody>
      </p:sp>
      <p:sp>
        <p:nvSpPr>
          <p:cNvPr id="7" name="テキスト ボックス 6">
            <a:extLst>
              <a:ext uri="{FF2B5EF4-FFF2-40B4-BE49-F238E27FC236}">
                <a16:creationId xmlns:a16="http://schemas.microsoft.com/office/drawing/2014/main" id="{A9E5DC3C-2AB5-450B-9AEA-874C2071EB61}"/>
              </a:ext>
            </a:extLst>
          </p:cNvPr>
          <p:cNvSpPr txBox="1"/>
          <p:nvPr/>
        </p:nvSpPr>
        <p:spPr>
          <a:xfrm>
            <a:off x="199176" y="238100"/>
            <a:ext cx="1741767" cy="707886"/>
          </a:xfrm>
          <a:prstGeom prst="rect">
            <a:avLst/>
          </a:prstGeom>
          <a:noFill/>
        </p:spPr>
        <p:txBody>
          <a:bodyPr wrap="square" rtlCol="0">
            <a:spAutoFit/>
          </a:bodyPr>
          <a:lstStyle/>
          <a:p>
            <a:r>
              <a:rPr kumimoji="1" lang="ja-JP" altLang="en-US" sz="4000" b="1" dirty="0">
                <a:solidFill>
                  <a:schemeClr val="bg1"/>
                </a:solidFill>
              </a:rPr>
              <a:t>資料２</a:t>
            </a:r>
            <a:endParaRPr kumimoji="1" lang="en-US" altLang="ja-JP" sz="4000" b="1" dirty="0">
              <a:solidFill>
                <a:schemeClr val="bg1"/>
              </a:solidFill>
            </a:endParaRPr>
          </a:p>
        </p:txBody>
      </p:sp>
      <p:sp>
        <p:nvSpPr>
          <p:cNvPr id="3" name="動作設定ボタン: 戻る/前へ 2">
            <a:hlinkClick r:id="" action="ppaction://hlinkshowjump?jump=previousslide" highlightClick="1"/>
            <a:extLst>
              <a:ext uri="{FF2B5EF4-FFF2-40B4-BE49-F238E27FC236}">
                <a16:creationId xmlns:a16="http://schemas.microsoft.com/office/drawing/2014/main" id="{4DA3A04D-DBF1-F270-B015-AC1C6A5C7661}"/>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動作設定ボタン: 進む/次へ 3">
            <a:hlinkClick r:id="" action="ppaction://hlinkshowjump?jump=nextslide" highlightClick="1"/>
            <a:extLst>
              <a:ext uri="{FF2B5EF4-FFF2-40B4-BE49-F238E27FC236}">
                <a16:creationId xmlns:a16="http://schemas.microsoft.com/office/drawing/2014/main" id="{D5C55D52-EB37-8997-668B-A0234DD0C3EE}"/>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pic>
        <p:nvPicPr>
          <p:cNvPr id="11" name="図 10" descr="テーブル&#10;&#10;AI によって生成されたコンテンツは間違っている可能性があります。">
            <a:extLst>
              <a:ext uri="{FF2B5EF4-FFF2-40B4-BE49-F238E27FC236}">
                <a16:creationId xmlns:a16="http://schemas.microsoft.com/office/drawing/2014/main" id="{07EC2285-FD2D-B2CC-6FF0-2947726F0C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315" y="1862763"/>
            <a:ext cx="7882840" cy="3728412"/>
          </a:xfrm>
          <a:prstGeom prst="rect">
            <a:avLst/>
          </a:prstGeom>
        </p:spPr>
      </p:pic>
      <p:sp>
        <p:nvSpPr>
          <p:cNvPr id="6" name="テキスト ボックス 5">
            <a:extLst>
              <a:ext uri="{FF2B5EF4-FFF2-40B4-BE49-F238E27FC236}">
                <a16:creationId xmlns:a16="http://schemas.microsoft.com/office/drawing/2014/main" id="{689A8904-5062-7639-AC74-23EB649491F4}"/>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2350323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3" y="908943"/>
            <a:ext cx="8285869" cy="5456955"/>
          </a:xfrm>
        </p:spPr>
        <p:txBody>
          <a:bodyPr lIns="0" tIns="0" rIns="0" bIns="0">
            <a:noAutofit/>
          </a:bodyPr>
          <a:lstStyle/>
          <a:p>
            <a:pPr marL="403200" indent="-403200">
              <a:lnSpc>
                <a:spcPct val="100000"/>
              </a:lnSpc>
              <a:spcBef>
                <a:spcPts val="600"/>
              </a:spcBef>
              <a:buNone/>
            </a:pPr>
            <a:r>
              <a:rPr lang="ja-JP" altLang="en-US" sz="3200" dirty="0">
                <a:latin typeface="+mn-ea"/>
              </a:rPr>
              <a:t>⑴　④ </a:t>
            </a:r>
            <a:r>
              <a:rPr lang="ja-JP" altLang="en-US" sz="3200" b="1" dirty="0">
                <a:solidFill>
                  <a:srgbClr val="FF0000"/>
                </a:solidFill>
                <a:latin typeface="+mn-ea"/>
              </a:rPr>
              <a:t>ホルクハイマー</a:t>
            </a:r>
            <a:r>
              <a:rPr lang="ja-JP" altLang="en-US" sz="3200" dirty="0">
                <a:latin typeface="+mn-ea"/>
              </a:rPr>
              <a:t> や⑤ </a:t>
            </a:r>
            <a:r>
              <a:rPr lang="ja-JP" altLang="en-US" sz="3200" b="1" dirty="0">
                <a:solidFill>
                  <a:srgbClr val="FF0000"/>
                </a:solidFill>
                <a:latin typeface="+mn-ea"/>
              </a:rPr>
              <a:t>アドルノ</a:t>
            </a:r>
          </a:p>
          <a:p>
            <a:pPr marL="403200" indent="-403200">
              <a:lnSpc>
                <a:spcPct val="100000"/>
              </a:lnSpc>
              <a:spcBef>
                <a:spcPts val="600"/>
              </a:spcBef>
              <a:buNone/>
            </a:pPr>
            <a:r>
              <a:rPr lang="en-US" altLang="ja-JP" sz="3200" dirty="0">
                <a:latin typeface="+mn-ea"/>
              </a:rPr>
              <a:t>• </a:t>
            </a:r>
            <a:r>
              <a:rPr lang="ja-JP" altLang="en-US" sz="3200" dirty="0">
                <a:latin typeface="+mn-ea"/>
              </a:rPr>
              <a:t>全体主義（ナチズム）の原因が行き過ぎた理性にあるとし、啓蒙の欠点を強調。</a:t>
            </a:r>
          </a:p>
          <a:p>
            <a:pPr marL="901700" indent="-901700">
              <a:lnSpc>
                <a:spcPct val="100000"/>
              </a:lnSpc>
              <a:spcBef>
                <a:spcPts val="600"/>
              </a:spcBef>
              <a:buNone/>
            </a:pPr>
            <a:r>
              <a:rPr lang="ja-JP" altLang="en-US" sz="3200" dirty="0">
                <a:latin typeface="+mn-ea"/>
              </a:rPr>
              <a:t>　▶ 特定の利益や目的のために使われる理性を「⑥ </a:t>
            </a:r>
            <a:r>
              <a:rPr lang="ja-JP" altLang="en-US" sz="3200" b="1" dirty="0">
                <a:solidFill>
                  <a:srgbClr val="FF0000"/>
                </a:solidFill>
                <a:latin typeface="+mn-ea"/>
              </a:rPr>
              <a:t>道具的理性 </a:t>
            </a:r>
            <a:r>
              <a:rPr lang="ja-JP" altLang="en-US" sz="3200" dirty="0">
                <a:latin typeface="+mn-ea"/>
              </a:rPr>
              <a:t>」として強く批判。</a:t>
            </a:r>
          </a:p>
          <a:p>
            <a:pPr marL="403200" indent="-403200">
              <a:lnSpc>
                <a:spcPct val="100000"/>
              </a:lnSpc>
              <a:spcBef>
                <a:spcPts val="600"/>
              </a:spcBef>
              <a:buNone/>
            </a:pPr>
            <a:r>
              <a:rPr lang="ja-JP" altLang="en-US" sz="3200" dirty="0">
                <a:latin typeface="+mn-ea"/>
              </a:rPr>
              <a:t>⑵　⑦ </a:t>
            </a:r>
            <a:r>
              <a:rPr lang="ja-JP" altLang="en-US" sz="3200" b="1" dirty="0">
                <a:solidFill>
                  <a:srgbClr val="FF0000"/>
                </a:solidFill>
                <a:latin typeface="+mn-ea"/>
              </a:rPr>
              <a:t>アーレント</a:t>
            </a:r>
          </a:p>
          <a:p>
            <a:pPr marL="403200" indent="-403200">
              <a:lnSpc>
                <a:spcPct val="100000"/>
              </a:lnSpc>
              <a:spcBef>
                <a:spcPts val="600"/>
              </a:spcBef>
              <a:buNone/>
            </a:pPr>
            <a:r>
              <a:rPr lang="en-US" altLang="ja-JP" sz="3200" dirty="0">
                <a:latin typeface="+mn-ea"/>
              </a:rPr>
              <a:t>• </a:t>
            </a:r>
            <a:r>
              <a:rPr lang="ja-JP" altLang="en-US" sz="3200" dirty="0">
                <a:latin typeface="+mn-ea"/>
              </a:rPr>
              <a:t>ナチスの凶悪な犯罪は命令に従っただけの凡庸な人間によって担われた</a:t>
            </a:r>
            <a:endParaRPr lang="en-US" altLang="ja-JP" sz="3200" dirty="0">
              <a:latin typeface="+mn-ea"/>
            </a:endParaRPr>
          </a:p>
          <a:p>
            <a:pPr marL="403200" indent="-403200">
              <a:lnSpc>
                <a:spcPct val="100000"/>
              </a:lnSpc>
              <a:spcBef>
                <a:spcPts val="600"/>
              </a:spcBef>
              <a:buNone/>
            </a:pPr>
            <a:r>
              <a:rPr lang="ja-JP" altLang="en-US" sz="3200" dirty="0">
                <a:latin typeface="+mn-ea"/>
              </a:rPr>
              <a:t>　（⑧ </a:t>
            </a:r>
            <a:r>
              <a:rPr lang="ja-JP" altLang="en-US" sz="3200" b="1" dirty="0">
                <a:solidFill>
                  <a:srgbClr val="FF0000"/>
                </a:solidFill>
                <a:latin typeface="+mn-ea"/>
              </a:rPr>
              <a:t>悪の陳腐さ </a:t>
            </a:r>
            <a:r>
              <a:rPr lang="ja-JP" altLang="en-US" sz="3200" dirty="0">
                <a:latin typeface="+mn-ea"/>
              </a:rPr>
              <a:t>）と考えた。</a:t>
            </a:r>
            <a:endParaRPr lang="en-US" altLang="ja-JP" sz="3200" dirty="0">
              <a:latin typeface="+mn-ea"/>
            </a:endParaRPr>
          </a:p>
          <a:p>
            <a:pPr marL="812800" indent="-812800">
              <a:lnSpc>
                <a:spcPct val="100000"/>
              </a:lnSpc>
              <a:spcBef>
                <a:spcPts val="600"/>
              </a:spcBef>
              <a:buNone/>
            </a:pPr>
            <a:r>
              <a:rPr lang="ja-JP" altLang="en-US" sz="3200" dirty="0">
                <a:latin typeface="+mn-ea"/>
              </a:rPr>
              <a:t>　▶ 多様な人々が対話できる</a:t>
            </a:r>
            <a:endParaRPr lang="en-US" altLang="ja-JP" sz="3200" dirty="0">
              <a:latin typeface="+mn-ea"/>
            </a:endParaRPr>
          </a:p>
          <a:p>
            <a:pPr marL="812800" indent="-812800">
              <a:lnSpc>
                <a:spcPct val="100000"/>
              </a:lnSpc>
              <a:spcBef>
                <a:spcPts val="600"/>
              </a:spcBef>
              <a:buNone/>
            </a:pPr>
            <a:r>
              <a:rPr lang="ja-JP" altLang="en-US" sz="3200" dirty="0">
                <a:latin typeface="+mn-ea"/>
              </a:rPr>
              <a:t>　　⑨ </a:t>
            </a:r>
            <a:r>
              <a:rPr lang="ja-JP" altLang="en-US" sz="3200" b="1" dirty="0">
                <a:solidFill>
                  <a:srgbClr val="FF0000"/>
                </a:solidFill>
                <a:latin typeface="+mn-ea"/>
              </a:rPr>
              <a:t>公共的な空間 </a:t>
            </a:r>
            <a:r>
              <a:rPr lang="ja-JP" altLang="en-US" sz="3200" dirty="0">
                <a:latin typeface="+mn-ea"/>
              </a:rPr>
              <a:t>が必要だと考えた。</a:t>
            </a:r>
          </a:p>
        </p:txBody>
      </p:sp>
      <p:sp>
        <p:nvSpPr>
          <p:cNvPr id="15" name="テキスト ボックス 14">
            <a:extLst>
              <a:ext uri="{FF2B5EF4-FFF2-40B4-BE49-F238E27FC236}">
                <a16:creationId xmlns:a16="http://schemas.microsoft.com/office/drawing/2014/main" id="{3189EFB0-46A8-46D4-81ED-B5FF754B75CA}"/>
              </a:ext>
            </a:extLst>
          </p:cNvPr>
          <p:cNvSpPr txBox="1"/>
          <p:nvPr/>
        </p:nvSpPr>
        <p:spPr>
          <a:xfrm>
            <a:off x="191617" y="0"/>
            <a:ext cx="7166715" cy="704039"/>
          </a:xfrm>
          <a:prstGeom prst="rect">
            <a:avLst/>
          </a:prstGeom>
          <a:noFill/>
        </p:spPr>
        <p:txBody>
          <a:bodyPr wrap="square" rtlCol="0">
            <a:spAutoFit/>
          </a:bodyPr>
          <a:lstStyle/>
          <a:p>
            <a:pPr>
              <a:lnSpc>
                <a:spcPts val="5000"/>
              </a:lnSpc>
            </a:pPr>
            <a:r>
              <a:rPr lang="ja-JP" altLang="en-US" sz="3400" b="1" kern="200" spc="-100" dirty="0">
                <a:solidFill>
                  <a:schemeClr val="bg1"/>
                </a:solidFill>
                <a:latin typeface="+mj-ea"/>
              </a:rPr>
              <a:t>平等と公正をめぐる現代の議論 ２</a:t>
            </a:r>
            <a:endParaRPr lang="ja-JP" altLang="ja-JP" sz="3400" b="1" kern="200" spc="-100" dirty="0">
              <a:solidFill>
                <a:schemeClr val="bg1"/>
              </a:solidFill>
              <a:latin typeface="+mj-ea"/>
            </a:endParaRPr>
          </a:p>
        </p:txBody>
      </p:sp>
      <p:sp>
        <p:nvSpPr>
          <p:cNvPr id="16" name="メモ 15" hidden="1"/>
          <p:cNvSpPr/>
          <p:nvPr/>
        </p:nvSpPr>
        <p:spPr>
          <a:xfrm>
            <a:off x="1509334" y="1702966"/>
            <a:ext cx="2907390"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メモ 7" hidden="1"/>
          <p:cNvSpPr/>
          <p:nvPr/>
        </p:nvSpPr>
        <p:spPr>
          <a:xfrm>
            <a:off x="5408472" y="1702966"/>
            <a:ext cx="1820463"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メモ 8" hidden="1"/>
          <p:cNvSpPr/>
          <p:nvPr/>
        </p:nvSpPr>
        <p:spPr>
          <a:xfrm>
            <a:off x="1509334" y="3333359"/>
            <a:ext cx="2113760"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1CABE7CB-8000-6290-57D8-65FBA4466403}"/>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B295934D-B74C-6CF1-0224-589E2BEA1D60}"/>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メモ 8">
            <a:extLst>
              <a:ext uri="{FF2B5EF4-FFF2-40B4-BE49-F238E27FC236}">
                <a16:creationId xmlns:a16="http://schemas.microsoft.com/office/drawing/2014/main" id="{EDCB064E-0420-503F-A050-ECB93C950A56}"/>
              </a:ext>
            </a:extLst>
          </p:cNvPr>
          <p:cNvSpPr/>
          <p:nvPr/>
        </p:nvSpPr>
        <p:spPr>
          <a:xfrm>
            <a:off x="1890409" y="883540"/>
            <a:ext cx="3062591"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メモ 8">
            <a:extLst>
              <a:ext uri="{FF2B5EF4-FFF2-40B4-BE49-F238E27FC236}">
                <a16:creationId xmlns:a16="http://schemas.microsoft.com/office/drawing/2014/main" id="{4D684648-A0BD-AE13-B094-B7BFD32A8398}"/>
              </a:ext>
            </a:extLst>
          </p:cNvPr>
          <p:cNvSpPr/>
          <p:nvPr/>
        </p:nvSpPr>
        <p:spPr>
          <a:xfrm>
            <a:off x="5899111" y="883540"/>
            <a:ext cx="1885990"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メモ 8">
            <a:extLst>
              <a:ext uri="{FF2B5EF4-FFF2-40B4-BE49-F238E27FC236}">
                <a16:creationId xmlns:a16="http://schemas.microsoft.com/office/drawing/2014/main" id="{590B18D8-4B46-BB2A-F5C5-B4DE07DCDC02}"/>
              </a:ext>
            </a:extLst>
          </p:cNvPr>
          <p:cNvSpPr/>
          <p:nvPr/>
        </p:nvSpPr>
        <p:spPr>
          <a:xfrm>
            <a:off x="2851110" y="2978617"/>
            <a:ext cx="2241589"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メモ 8">
            <a:extLst>
              <a:ext uri="{FF2B5EF4-FFF2-40B4-BE49-F238E27FC236}">
                <a16:creationId xmlns:a16="http://schemas.microsoft.com/office/drawing/2014/main" id="{7DE05FDA-68EB-486E-D686-D029D3229857}"/>
              </a:ext>
            </a:extLst>
          </p:cNvPr>
          <p:cNvSpPr/>
          <p:nvPr/>
        </p:nvSpPr>
        <p:spPr>
          <a:xfrm>
            <a:off x="1979308" y="3573919"/>
            <a:ext cx="2110091"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メモ 8">
            <a:extLst>
              <a:ext uri="{FF2B5EF4-FFF2-40B4-BE49-F238E27FC236}">
                <a16:creationId xmlns:a16="http://schemas.microsoft.com/office/drawing/2014/main" id="{97EDF4C8-1EEE-3A6D-9428-D68312265F81}"/>
              </a:ext>
            </a:extLst>
          </p:cNvPr>
          <p:cNvSpPr/>
          <p:nvPr/>
        </p:nvSpPr>
        <p:spPr>
          <a:xfrm>
            <a:off x="1960645" y="5163272"/>
            <a:ext cx="2198993"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メモ 8">
            <a:extLst>
              <a:ext uri="{FF2B5EF4-FFF2-40B4-BE49-F238E27FC236}">
                <a16:creationId xmlns:a16="http://schemas.microsoft.com/office/drawing/2014/main" id="{83473796-4F3E-6C86-1FAE-47D97C9E6DB1}"/>
              </a:ext>
            </a:extLst>
          </p:cNvPr>
          <p:cNvSpPr/>
          <p:nvPr/>
        </p:nvSpPr>
        <p:spPr>
          <a:xfrm>
            <a:off x="1946394" y="6294031"/>
            <a:ext cx="2611353"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sp>
        <p:nvSpPr>
          <p:cNvPr id="12" name="テキスト ボックス 11">
            <a:extLst>
              <a:ext uri="{FF2B5EF4-FFF2-40B4-BE49-F238E27FC236}">
                <a16:creationId xmlns:a16="http://schemas.microsoft.com/office/drawing/2014/main" id="{BFAF971C-A37C-CD94-1C48-49A88D7A4EDD}"/>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85488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fade">
                                      <p:cBhvr>
                                        <p:cTn id="32" dur="1000"/>
                                        <p:tgtEl>
                                          <p:spTgt spid="1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fade">
                                      <p:cBhvr>
                                        <p:cTn id="37" dur="10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7" end="7"/>
                                            </p:txEl>
                                          </p:spTgt>
                                        </p:tgtEl>
                                        <p:attrNameLst>
                                          <p:attrName>style.visibility</p:attrName>
                                        </p:attrNameLst>
                                      </p:cBhvr>
                                      <p:to>
                                        <p:strVal val="visible"/>
                                      </p:to>
                                    </p:set>
                                    <p:animEffect transition="in" filter="fade">
                                      <p:cBhvr>
                                        <p:cTn id="42" dur="1000"/>
                                        <p:tgtEl>
                                          <p:spTgt spid="10">
                                            <p:txEl>
                                              <p:pRg st="7" end="7"/>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xit" presetSubtype="0" fill="hold" grpId="1" nodeType="clickEffect">
                                  <p:stCondLst>
                                    <p:cond delay="0"/>
                                  </p:stCondLst>
                                  <p:childTnLst>
                                    <p:animScale>
                                      <p:cBhvr>
                                        <p:cTn id="55" dur="1000" accel="50000">
                                          <p:stCondLst>
                                            <p:cond delay="0"/>
                                          </p:stCondLst>
                                        </p:cTn>
                                        <p:tgtEl>
                                          <p:spTgt spid="1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6" dur="1000" accel="50000">
                                          <p:stCondLst>
                                            <p:cond delay="0"/>
                                          </p:stCondLst>
                                        </p:cTn>
                                        <p:tgtEl>
                                          <p:spTgt spid="16"/>
                                        </p:tgtEl>
                                        <p:attrNameLst>
                                          <p:attrName>ppt_x</p:attrName>
                                          <p:attrName>ppt_y</p:attrName>
                                        </p:attrNameLst>
                                      </p:cBhvr>
                                    </p:animMotion>
                                    <p:animEffect transition="out" filter="fade">
                                      <p:cBhvr>
                                        <p:cTn id="57" dur="1000"/>
                                        <p:tgtEl>
                                          <p:spTgt spid="16"/>
                                        </p:tgtEl>
                                      </p:cBhvr>
                                    </p:animEffect>
                                    <p:set>
                                      <p:cBhvr>
                                        <p:cTn id="58" dur="1" fill="hold">
                                          <p:stCondLst>
                                            <p:cond delay="999"/>
                                          </p:stCondLst>
                                        </p:cTn>
                                        <p:tgtEl>
                                          <p:spTgt spid="16"/>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52" presetClass="exit" presetSubtype="0" fill="hold" grpId="1" nodeType="clickEffect">
                                  <p:stCondLst>
                                    <p:cond delay="0"/>
                                  </p:stCondLst>
                                  <p:childTnLst>
                                    <p:animScale>
                                      <p:cBhvr>
                                        <p:cTn id="62"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63" dur="1000" accel="50000">
                                          <p:stCondLst>
                                            <p:cond delay="0"/>
                                          </p:stCondLst>
                                        </p:cTn>
                                        <p:tgtEl>
                                          <p:spTgt spid="8"/>
                                        </p:tgtEl>
                                        <p:attrNameLst>
                                          <p:attrName>ppt_x</p:attrName>
                                          <p:attrName>ppt_y</p:attrName>
                                        </p:attrNameLst>
                                      </p:cBhvr>
                                    </p:animMotion>
                                    <p:animEffect transition="out" filter="fade">
                                      <p:cBhvr>
                                        <p:cTn id="64" dur="1000"/>
                                        <p:tgtEl>
                                          <p:spTgt spid="8"/>
                                        </p:tgtEl>
                                      </p:cBhvr>
                                    </p:animEffect>
                                    <p:set>
                                      <p:cBhvr>
                                        <p:cTn id="65" dur="1" fill="hold">
                                          <p:stCondLst>
                                            <p:cond delay="999"/>
                                          </p:stCondLst>
                                        </p:cTn>
                                        <p:tgtEl>
                                          <p:spTgt spid="8"/>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52" presetClass="exit" presetSubtype="0" fill="hold" grpId="1" nodeType="clickEffect">
                                  <p:stCondLst>
                                    <p:cond delay="0"/>
                                  </p:stCondLst>
                                  <p:childTnLst>
                                    <p:animScale>
                                      <p:cBhvr>
                                        <p:cTn id="69"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70" dur="1000" accel="50000">
                                          <p:stCondLst>
                                            <p:cond delay="0"/>
                                          </p:stCondLst>
                                        </p:cTn>
                                        <p:tgtEl>
                                          <p:spTgt spid="9"/>
                                        </p:tgtEl>
                                        <p:attrNameLst>
                                          <p:attrName>ppt_x</p:attrName>
                                          <p:attrName>ppt_y</p:attrName>
                                        </p:attrNameLst>
                                      </p:cBhvr>
                                    </p:animMotion>
                                    <p:animEffect transition="out" filter="fade">
                                      <p:cBhvr>
                                        <p:cTn id="71" dur="1000"/>
                                        <p:tgtEl>
                                          <p:spTgt spid="9"/>
                                        </p:tgtEl>
                                      </p:cBhvr>
                                    </p:animEffect>
                                    <p:set>
                                      <p:cBhvr>
                                        <p:cTn id="72" dur="1" fill="hold">
                                          <p:stCondLst>
                                            <p:cond delay="999"/>
                                          </p:stCondLst>
                                        </p:cTn>
                                        <p:tgtEl>
                                          <p:spTgt spid="9"/>
                                        </p:tgtEl>
                                        <p:attrNameLst>
                                          <p:attrName>style.visibility</p:attrName>
                                        </p:attrNameLst>
                                      </p:cBhvr>
                                      <p:to>
                                        <p:strVal val="hidden"/>
                                      </p:to>
                                    </p:set>
                                  </p:childTnLst>
                                </p:cTn>
                              </p:par>
                              <p:par>
                                <p:cTn id="73" presetID="10" presetClass="entr" presetSubtype="0" fill="hold" grpId="0" nodeType="with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10"/>
                                        <p:tgtEl>
                                          <p:spTgt spid="4"/>
                                        </p:tgtEl>
                                      </p:cBhvr>
                                    </p:animEffect>
                                  </p:childTnLst>
                                </p:cTn>
                              </p:par>
                            </p:childTnLst>
                          </p:cTn>
                        </p:par>
                      </p:childTnLst>
                    </p:cTn>
                  </p:par>
                  <p:par>
                    <p:cTn id="76" fill="hold">
                      <p:stCondLst>
                        <p:cond delay="indefinite"/>
                      </p:stCondLst>
                      <p:childTnLst>
                        <p:par>
                          <p:cTn id="77" fill="hold">
                            <p:stCondLst>
                              <p:cond delay="0"/>
                            </p:stCondLst>
                            <p:childTnLst>
                              <p:par>
                                <p:cTn id="78" presetID="52" presetClass="exit" presetSubtype="0" fill="hold" grpId="1" nodeType="clickEffect">
                                  <p:stCondLst>
                                    <p:cond delay="0"/>
                                  </p:stCondLst>
                                  <p:childTnLst>
                                    <p:animScale>
                                      <p:cBhvr>
                                        <p:cTn id="7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80" dur="1000" accel="50000">
                                          <p:stCondLst>
                                            <p:cond delay="0"/>
                                          </p:stCondLst>
                                        </p:cTn>
                                        <p:tgtEl>
                                          <p:spTgt spid="4"/>
                                        </p:tgtEl>
                                        <p:attrNameLst>
                                          <p:attrName>ppt_x</p:attrName>
                                          <p:attrName>ppt_y</p:attrName>
                                        </p:attrNameLst>
                                      </p:cBhvr>
                                    </p:animMotion>
                                    <p:animEffect transition="out" filter="fade">
                                      <p:cBhvr>
                                        <p:cTn id="81" dur="1000"/>
                                        <p:tgtEl>
                                          <p:spTgt spid="4"/>
                                        </p:tgtEl>
                                      </p:cBhvr>
                                    </p:animEffect>
                                    <p:set>
                                      <p:cBhvr>
                                        <p:cTn id="82" dur="1" fill="hold">
                                          <p:stCondLst>
                                            <p:cond delay="999"/>
                                          </p:stCondLst>
                                        </p:cTn>
                                        <p:tgtEl>
                                          <p:spTgt spid="4"/>
                                        </p:tgtEl>
                                        <p:attrNameLst>
                                          <p:attrName>style.visibility</p:attrName>
                                        </p:attrNameLst>
                                      </p:cBhvr>
                                      <p:to>
                                        <p:strVal val="hidden"/>
                                      </p:to>
                                    </p:set>
                                  </p:childTnLst>
                                </p:cTn>
                              </p:par>
                              <p:par>
                                <p:cTn id="83" presetID="10" presetClass="entr" presetSubtype="0" fill="hold" grpId="0" nodeType="with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10"/>
                                        <p:tgtEl>
                                          <p:spTgt spid="5"/>
                                        </p:tgtEl>
                                      </p:cBhvr>
                                    </p:animEffect>
                                  </p:childTnLst>
                                </p:cTn>
                              </p:par>
                            </p:childTnLst>
                          </p:cTn>
                        </p:par>
                      </p:childTnLst>
                    </p:cTn>
                  </p:par>
                  <p:par>
                    <p:cTn id="86" fill="hold">
                      <p:stCondLst>
                        <p:cond delay="indefinite"/>
                      </p:stCondLst>
                      <p:childTnLst>
                        <p:par>
                          <p:cTn id="87" fill="hold">
                            <p:stCondLst>
                              <p:cond delay="0"/>
                            </p:stCondLst>
                            <p:childTnLst>
                              <p:par>
                                <p:cTn id="88" presetID="52" presetClass="exit" presetSubtype="0" fill="hold" grpId="1" nodeType="clickEffect">
                                  <p:stCondLst>
                                    <p:cond delay="0"/>
                                  </p:stCondLst>
                                  <p:childTnLst>
                                    <p:animScale>
                                      <p:cBhvr>
                                        <p:cTn id="89"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90" dur="1000" accel="50000">
                                          <p:stCondLst>
                                            <p:cond delay="0"/>
                                          </p:stCondLst>
                                        </p:cTn>
                                        <p:tgtEl>
                                          <p:spTgt spid="5"/>
                                        </p:tgtEl>
                                        <p:attrNameLst>
                                          <p:attrName>ppt_x</p:attrName>
                                          <p:attrName>ppt_y</p:attrName>
                                        </p:attrNameLst>
                                      </p:cBhvr>
                                    </p:animMotion>
                                    <p:animEffect transition="out" filter="fade">
                                      <p:cBhvr>
                                        <p:cTn id="91" dur="1000"/>
                                        <p:tgtEl>
                                          <p:spTgt spid="5"/>
                                        </p:tgtEl>
                                      </p:cBhvr>
                                    </p:animEffect>
                                    <p:set>
                                      <p:cBhvr>
                                        <p:cTn id="92" dur="1" fill="hold">
                                          <p:stCondLst>
                                            <p:cond delay="999"/>
                                          </p:stCondLst>
                                        </p:cTn>
                                        <p:tgtEl>
                                          <p:spTgt spid="5"/>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6"/>
                                        </p:tgtEl>
                                        <p:attrNameLst>
                                          <p:attrName>style.visibility</p:attrName>
                                        </p:attrNameLst>
                                      </p:cBhvr>
                                      <p:to>
                                        <p:strVal val="visible"/>
                                      </p:to>
                                    </p:set>
                                    <p:animEffect transition="in" filter="fade">
                                      <p:cBhvr>
                                        <p:cTn id="95" dur="10"/>
                                        <p:tgtEl>
                                          <p:spTgt spid="6"/>
                                        </p:tgtEl>
                                      </p:cBhvr>
                                    </p:animEffect>
                                  </p:childTnLst>
                                </p:cTn>
                              </p:par>
                            </p:childTnLst>
                          </p:cTn>
                        </p:par>
                      </p:childTnLst>
                    </p:cTn>
                  </p:par>
                  <p:par>
                    <p:cTn id="96" fill="hold">
                      <p:stCondLst>
                        <p:cond delay="indefinite"/>
                      </p:stCondLst>
                      <p:childTnLst>
                        <p:par>
                          <p:cTn id="97" fill="hold">
                            <p:stCondLst>
                              <p:cond delay="0"/>
                            </p:stCondLst>
                            <p:childTnLst>
                              <p:par>
                                <p:cTn id="98" presetID="52" presetClass="exit" presetSubtype="0" fill="hold" grpId="1" nodeType="clickEffect">
                                  <p:stCondLst>
                                    <p:cond delay="0"/>
                                  </p:stCondLst>
                                  <p:childTnLst>
                                    <p:animScale>
                                      <p:cBhvr>
                                        <p:cTn id="99"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0" dur="1000" accel="50000">
                                          <p:stCondLst>
                                            <p:cond delay="0"/>
                                          </p:stCondLst>
                                        </p:cTn>
                                        <p:tgtEl>
                                          <p:spTgt spid="6"/>
                                        </p:tgtEl>
                                        <p:attrNameLst>
                                          <p:attrName>ppt_x</p:attrName>
                                          <p:attrName>ppt_y</p:attrName>
                                        </p:attrNameLst>
                                      </p:cBhvr>
                                    </p:animMotion>
                                    <p:animEffect transition="out" filter="fade">
                                      <p:cBhvr>
                                        <p:cTn id="101" dur="1000"/>
                                        <p:tgtEl>
                                          <p:spTgt spid="6"/>
                                        </p:tgtEl>
                                      </p:cBhvr>
                                    </p:animEffect>
                                    <p:set>
                                      <p:cBhvr>
                                        <p:cTn id="102" dur="1" fill="hold">
                                          <p:stCondLst>
                                            <p:cond delay="999"/>
                                          </p:stCondLst>
                                        </p:cTn>
                                        <p:tgtEl>
                                          <p:spTgt spid="6"/>
                                        </p:tgtEl>
                                        <p:attrNameLst>
                                          <p:attrName>style.visibility</p:attrName>
                                        </p:attrNameLst>
                                      </p:cBhvr>
                                      <p:to>
                                        <p:strVal val="hidden"/>
                                      </p:to>
                                    </p:set>
                                  </p:childTnLst>
                                </p:cTn>
                              </p:par>
                              <p:par>
                                <p:cTn id="103" presetID="10" presetClass="entr" presetSubtype="0" fill="hold" grpId="0" nodeType="with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fade">
                                      <p:cBhvr>
                                        <p:cTn id="105" dur="10"/>
                                        <p:tgtEl>
                                          <p:spTgt spid="11"/>
                                        </p:tgtEl>
                                      </p:cBhvr>
                                    </p:animEffect>
                                  </p:childTnLst>
                                </p:cTn>
                              </p:par>
                            </p:childTnLst>
                          </p:cTn>
                        </p:par>
                      </p:childTnLst>
                    </p:cTn>
                  </p:par>
                  <p:par>
                    <p:cTn id="106" fill="hold">
                      <p:stCondLst>
                        <p:cond delay="indefinite"/>
                      </p:stCondLst>
                      <p:childTnLst>
                        <p:par>
                          <p:cTn id="107" fill="hold">
                            <p:stCondLst>
                              <p:cond delay="0"/>
                            </p:stCondLst>
                            <p:childTnLst>
                              <p:par>
                                <p:cTn id="108" presetID="52" presetClass="exit" presetSubtype="0" fill="hold" grpId="1" nodeType="clickEffect">
                                  <p:stCondLst>
                                    <p:cond delay="0"/>
                                  </p:stCondLst>
                                  <p:childTnLst>
                                    <p:animScale>
                                      <p:cBhvr>
                                        <p:cTn id="109" dur="1000" accel="50000">
                                          <p:stCondLst>
                                            <p:cond delay="0"/>
                                          </p:stCondLst>
                                        </p:cTn>
                                        <p:tgtEl>
                                          <p:spTgt spid="1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11"/>
                                        </p:tgtEl>
                                        <p:attrNameLst>
                                          <p:attrName>ppt_x</p:attrName>
                                          <p:attrName>ppt_y</p:attrName>
                                        </p:attrNameLst>
                                      </p:cBhvr>
                                    </p:animMotion>
                                    <p:animEffect transition="out" filter="fade">
                                      <p:cBhvr>
                                        <p:cTn id="111" dur="1000"/>
                                        <p:tgtEl>
                                          <p:spTgt spid="11"/>
                                        </p:tgtEl>
                                      </p:cBhvr>
                                    </p:animEffect>
                                    <p:set>
                                      <p:cBhvr>
                                        <p:cTn id="112" dur="1" fill="hold">
                                          <p:stCondLst>
                                            <p:cond delay="999"/>
                                          </p:stCondLst>
                                        </p:cTn>
                                        <p:tgtEl>
                                          <p:spTgt spid="11"/>
                                        </p:tgtEl>
                                        <p:attrNameLst>
                                          <p:attrName>style.visibility</p:attrName>
                                        </p:attrNameLst>
                                      </p:cBhvr>
                                      <p:to>
                                        <p:strVal val="hidden"/>
                                      </p:to>
                                    </p:set>
                                  </p:childTnLst>
                                </p:cTn>
                              </p:par>
                              <p:par>
                                <p:cTn id="113" presetID="10" presetClass="entr" presetSubtype="0" fill="hold" grpId="0" nodeType="withEffect">
                                  <p:stCondLst>
                                    <p:cond delay="0"/>
                                  </p:stCondLst>
                                  <p:childTnLst>
                                    <p:set>
                                      <p:cBhvr>
                                        <p:cTn id="114" dur="1" fill="hold">
                                          <p:stCondLst>
                                            <p:cond delay="0"/>
                                          </p:stCondLst>
                                        </p:cTn>
                                        <p:tgtEl>
                                          <p:spTgt spid="13"/>
                                        </p:tgtEl>
                                        <p:attrNameLst>
                                          <p:attrName>style.visibility</p:attrName>
                                        </p:attrNameLst>
                                      </p:cBhvr>
                                      <p:to>
                                        <p:strVal val="visible"/>
                                      </p:to>
                                    </p:set>
                                    <p:animEffect transition="in" filter="fade">
                                      <p:cBhvr>
                                        <p:cTn id="115" dur="10"/>
                                        <p:tgtEl>
                                          <p:spTgt spid="13"/>
                                        </p:tgtEl>
                                      </p:cBhvr>
                                    </p:animEffect>
                                  </p:childTnLst>
                                </p:cTn>
                              </p:par>
                            </p:childTnLst>
                          </p:cTn>
                        </p:par>
                      </p:childTnLst>
                    </p:cTn>
                  </p:par>
                  <p:par>
                    <p:cTn id="116" fill="hold">
                      <p:stCondLst>
                        <p:cond delay="indefinite"/>
                      </p:stCondLst>
                      <p:childTnLst>
                        <p:par>
                          <p:cTn id="117" fill="hold">
                            <p:stCondLst>
                              <p:cond delay="0"/>
                            </p:stCondLst>
                            <p:childTnLst>
                              <p:par>
                                <p:cTn id="118" presetID="52" presetClass="exit" presetSubtype="0" fill="hold" grpId="1" nodeType="clickEffect">
                                  <p:stCondLst>
                                    <p:cond delay="0"/>
                                  </p:stCondLst>
                                  <p:childTnLst>
                                    <p:animScale>
                                      <p:cBhvr>
                                        <p:cTn id="119" dur="1000" accel="50000">
                                          <p:stCondLst>
                                            <p:cond delay="0"/>
                                          </p:stCondLst>
                                        </p:cTn>
                                        <p:tgtEl>
                                          <p:spTgt spid="1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13"/>
                                        </p:tgtEl>
                                        <p:attrNameLst>
                                          <p:attrName>ppt_x</p:attrName>
                                          <p:attrName>ppt_y</p:attrName>
                                        </p:attrNameLst>
                                      </p:cBhvr>
                                    </p:animMotion>
                                    <p:animEffect transition="out" filter="fade">
                                      <p:cBhvr>
                                        <p:cTn id="121" dur="1000"/>
                                        <p:tgtEl>
                                          <p:spTgt spid="13"/>
                                        </p:tgtEl>
                                      </p:cBhvr>
                                    </p:animEffect>
                                    <p:set>
                                      <p:cBhvr>
                                        <p:cTn id="122" dur="1" fill="hold">
                                          <p:stCondLst>
                                            <p:cond delay="999"/>
                                          </p:stCondLst>
                                        </p:cTn>
                                        <p:tgtEl>
                                          <p:spTgt spid="13"/>
                                        </p:tgtEl>
                                        <p:attrNameLst>
                                          <p:attrName>style.visibility</p:attrName>
                                        </p:attrNameLst>
                                      </p:cBhvr>
                                      <p:to>
                                        <p:strVal val="hidden"/>
                                      </p:to>
                                    </p:set>
                                  </p:childTnLst>
                                </p:cTn>
                              </p:par>
                              <p:par>
                                <p:cTn id="123" presetID="10" presetClass="entr" presetSubtype="0" fill="hold" grpId="0" nodeType="withEffect">
                                  <p:stCondLst>
                                    <p:cond delay="0"/>
                                  </p:stCondLst>
                                  <p:childTnLst>
                                    <p:set>
                                      <p:cBhvr>
                                        <p:cTn id="124" dur="1" fill="hold">
                                          <p:stCondLst>
                                            <p:cond delay="0"/>
                                          </p:stCondLst>
                                        </p:cTn>
                                        <p:tgtEl>
                                          <p:spTgt spid="17"/>
                                        </p:tgtEl>
                                        <p:attrNameLst>
                                          <p:attrName>style.visibility</p:attrName>
                                        </p:attrNameLst>
                                      </p:cBhvr>
                                      <p:to>
                                        <p:strVal val="visible"/>
                                      </p:to>
                                    </p:set>
                                    <p:animEffect transition="in" filter="fade">
                                      <p:cBhvr>
                                        <p:cTn id="125" dur="10"/>
                                        <p:tgtEl>
                                          <p:spTgt spid="17"/>
                                        </p:tgtEl>
                                      </p:cBhvr>
                                    </p:animEffect>
                                  </p:childTnLst>
                                </p:cTn>
                              </p:par>
                            </p:childTnLst>
                          </p:cTn>
                        </p:par>
                      </p:childTnLst>
                    </p:cTn>
                  </p:par>
                  <p:par>
                    <p:cTn id="126" fill="hold">
                      <p:stCondLst>
                        <p:cond delay="indefinite"/>
                      </p:stCondLst>
                      <p:childTnLst>
                        <p:par>
                          <p:cTn id="127" fill="hold">
                            <p:stCondLst>
                              <p:cond delay="0"/>
                            </p:stCondLst>
                            <p:childTnLst>
                              <p:par>
                                <p:cTn id="128" presetID="52" presetClass="exit" presetSubtype="0" fill="hold" grpId="1" nodeType="clickEffect">
                                  <p:stCondLst>
                                    <p:cond delay="0"/>
                                  </p:stCondLst>
                                  <p:childTnLst>
                                    <p:animScale>
                                      <p:cBhvr>
                                        <p:cTn id="129" dur="1000" accel="50000">
                                          <p:stCondLst>
                                            <p:cond delay="0"/>
                                          </p:stCondLst>
                                        </p:cTn>
                                        <p:tgtEl>
                                          <p:spTgt spid="1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0" dur="1000" accel="50000">
                                          <p:stCondLst>
                                            <p:cond delay="0"/>
                                          </p:stCondLst>
                                        </p:cTn>
                                        <p:tgtEl>
                                          <p:spTgt spid="17"/>
                                        </p:tgtEl>
                                        <p:attrNameLst>
                                          <p:attrName>ppt_x</p:attrName>
                                          <p:attrName>ppt_y</p:attrName>
                                        </p:attrNameLst>
                                      </p:cBhvr>
                                    </p:animMotion>
                                    <p:animEffect transition="out" filter="fade">
                                      <p:cBhvr>
                                        <p:cTn id="131" dur="1000"/>
                                        <p:tgtEl>
                                          <p:spTgt spid="17"/>
                                        </p:tgtEl>
                                      </p:cBhvr>
                                    </p:animEffect>
                                    <p:set>
                                      <p:cBhvr>
                                        <p:cTn id="132"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8" grpId="0" animBg="1"/>
      <p:bldP spid="8" grpId="1" animBg="1"/>
      <p:bldP spid="9" grpId="0" animBg="1"/>
      <p:bldP spid="9" grpId="1" animBg="1"/>
      <p:bldP spid="4" grpId="0" animBg="1"/>
      <p:bldP spid="4" grpId="1" animBg="1"/>
      <p:bldP spid="5" grpId="0" animBg="1"/>
      <p:bldP spid="5" grpId="1" animBg="1"/>
      <p:bldP spid="6" grpId="0" animBg="1"/>
      <p:bldP spid="6" grpId="1" animBg="1"/>
      <p:bldP spid="11" grpId="0" animBg="1"/>
      <p:bldP spid="11" grpId="1" animBg="1"/>
      <p:bldP spid="13" grpId="0" animBg="1"/>
      <p:bldP spid="13" grpId="1" animBg="1"/>
      <p:bldP spid="17" grpId="0" animBg="1"/>
      <p:bldP spid="1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7914933" cy="5456955"/>
          </a:xfrm>
        </p:spPr>
        <p:txBody>
          <a:bodyPr lIns="0" tIns="0" rIns="0" bIns="0">
            <a:noAutofit/>
          </a:bodyPr>
          <a:lstStyle/>
          <a:p>
            <a:pPr marL="403200" indent="-403200">
              <a:lnSpc>
                <a:spcPct val="100000"/>
              </a:lnSpc>
              <a:spcBef>
                <a:spcPts val="600"/>
              </a:spcBef>
              <a:buNone/>
            </a:pPr>
            <a:r>
              <a:rPr lang="ja-JP" altLang="en-US" sz="3200" dirty="0">
                <a:latin typeface="+mn-ea"/>
              </a:rPr>
              <a:t>⑶　⑩ </a:t>
            </a:r>
            <a:r>
              <a:rPr lang="ja-JP" altLang="en-US" sz="3200" b="1" dirty="0">
                <a:solidFill>
                  <a:srgbClr val="FF0000"/>
                </a:solidFill>
                <a:latin typeface="+mn-ea"/>
              </a:rPr>
              <a:t>ハーバマス</a:t>
            </a:r>
          </a:p>
          <a:p>
            <a:pPr marL="403200" indent="-403200">
              <a:lnSpc>
                <a:spcPct val="100000"/>
              </a:lnSpc>
              <a:spcBef>
                <a:spcPts val="600"/>
              </a:spcBef>
              <a:buNone/>
            </a:pPr>
            <a:r>
              <a:rPr lang="en-US" altLang="ja-JP" sz="3200" dirty="0">
                <a:latin typeface="+mn-ea"/>
              </a:rPr>
              <a:t>• </a:t>
            </a:r>
            <a:r>
              <a:rPr lang="ja-JP" altLang="en-US" sz="3200" dirty="0">
                <a:latin typeface="+mn-ea"/>
              </a:rPr>
              <a:t>他者と理性的に対話を交わし合うこと（⑪ </a:t>
            </a:r>
            <a:r>
              <a:rPr lang="ja-JP" altLang="en-US" sz="3200" b="1" dirty="0">
                <a:solidFill>
                  <a:srgbClr val="FF0000"/>
                </a:solidFill>
                <a:latin typeface="+mn-ea"/>
              </a:rPr>
              <a:t>対話的理性 </a:t>
            </a:r>
            <a:r>
              <a:rPr lang="ja-JP" altLang="en-US" sz="3200" dirty="0">
                <a:latin typeface="+mn-ea"/>
              </a:rPr>
              <a:t>）ができる公共的な空間を再構築しようとした。</a:t>
            </a:r>
          </a:p>
        </p:txBody>
      </p:sp>
      <p:sp>
        <p:nvSpPr>
          <p:cNvPr id="15" name="テキスト ボックス 14">
            <a:extLst>
              <a:ext uri="{FF2B5EF4-FFF2-40B4-BE49-F238E27FC236}">
                <a16:creationId xmlns:a16="http://schemas.microsoft.com/office/drawing/2014/main" id="{3189EFB0-46A8-46D4-81ED-B5FF754B75CA}"/>
              </a:ext>
            </a:extLst>
          </p:cNvPr>
          <p:cNvSpPr txBox="1"/>
          <p:nvPr/>
        </p:nvSpPr>
        <p:spPr>
          <a:xfrm>
            <a:off x="191617" y="0"/>
            <a:ext cx="7166715" cy="704039"/>
          </a:xfrm>
          <a:prstGeom prst="rect">
            <a:avLst/>
          </a:prstGeom>
          <a:noFill/>
        </p:spPr>
        <p:txBody>
          <a:bodyPr wrap="square" rtlCol="0">
            <a:spAutoFit/>
          </a:bodyPr>
          <a:lstStyle/>
          <a:p>
            <a:pPr>
              <a:lnSpc>
                <a:spcPts val="5000"/>
              </a:lnSpc>
            </a:pPr>
            <a:r>
              <a:rPr lang="ja-JP" altLang="en-US" sz="3400" b="1" kern="200" spc="-100" dirty="0">
                <a:solidFill>
                  <a:schemeClr val="bg1"/>
                </a:solidFill>
                <a:latin typeface="+mj-ea"/>
              </a:rPr>
              <a:t>平等と公正をめぐる現代の議論 ３</a:t>
            </a:r>
            <a:endParaRPr lang="ja-JP" altLang="ja-JP" sz="3400" b="1" kern="200" spc="-100" dirty="0">
              <a:solidFill>
                <a:schemeClr val="bg1"/>
              </a:solidFill>
              <a:latin typeface="+mj-ea"/>
            </a:endParaRPr>
          </a:p>
        </p:txBody>
      </p:sp>
      <p:sp>
        <p:nvSpPr>
          <p:cNvPr id="16" name="メモ 15" hidden="1"/>
          <p:cNvSpPr/>
          <p:nvPr/>
        </p:nvSpPr>
        <p:spPr>
          <a:xfrm>
            <a:off x="4334629" y="1696869"/>
            <a:ext cx="2251783"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B0FF7DAD-D5DE-5574-C2A9-C4816BC712D2}"/>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83BA86A2-3B5A-7C75-3101-BD7D4F959C7A}"/>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メモ 8">
            <a:extLst>
              <a:ext uri="{FF2B5EF4-FFF2-40B4-BE49-F238E27FC236}">
                <a16:creationId xmlns:a16="http://schemas.microsoft.com/office/drawing/2014/main" id="{2921329B-A097-80A9-EF4B-BAA30D35FE8A}"/>
              </a:ext>
            </a:extLst>
          </p:cNvPr>
          <p:cNvSpPr/>
          <p:nvPr/>
        </p:nvSpPr>
        <p:spPr>
          <a:xfrm>
            <a:off x="1899742" y="1107475"/>
            <a:ext cx="2280372"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メモ 8">
            <a:extLst>
              <a:ext uri="{FF2B5EF4-FFF2-40B4-BE49-F238E27FC236}">
                <a16:creationId xmlns:a16="http://schemas.microsoft.com/office/drawing/2014/main" id="{9A6DAA24-2C32-4089-9356-9DCD2462717A}"/>
              </a:ext>
            </a:extLst>
          </p:cNvPr>
          <p:cNvSpPr/>
          <p:nvPr/>
        </p:nvSpPr>
        <p:spPr>
          <a:xfrm>
            <a:off x="1899742" y="2174276"/>
            <a:ext cx="2280372"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E7444B5A-82B4-67E6-FF1D-304881AB2522}"/>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104566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xit" presetSubtype="0" fill="hold" grpId="1" nodeType="clickEffect">
                                  <p:stCondLst>
                                    <p:cond delay="0"/>
                                  </p:stCondLst>
                                  <p:childTnLst>
                                    <p:animScale>
                                      <p:cBhvr>
                                        <p:cTn id="19" dur="1000" accel="50000">
                                          <p:stCondLst>
                                            <p:cond delay="0"/>
                                          </p:stCondLst>
                                        </p:cTn>
                                        <p:tgtEl>
                                          <p:spTgt spid="1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20" dur="1000" accel="50000">
                                          <p:stCondLst>
                                            <p:cond delay="0"/>
                                          </p:stCondLst>
                                        </p:cTn>
                                        <p:tgtEl>
                                          <p:spTgt spid="16"/>
                                        </p:tgtEl>
                                        <p:attrNameLst>
                                          <p:attrName>ppt_x</p:attrName>
                                          <p:attrName>ppt_y</p:attrName>
                                        </p:attrNameLst>
                                      </p:cBhvr>
                                    </p:animMotion>
                                    <p:animEffect transition="out" filter="fade">
                                      <p:cBhvr>
                                        <p:cTn id="21" dur="1000"/>
                                        <p:tgtEl>
                                          <p:spTgt spid="16"/>
                                        </p:tgtEl>
                                      </p:cBhvr>
                                    </p:animEffect>
                                    <p:set>
                                      <p:cBhvr>
                                        <p:cTn id="22" dur="1" fill="hold">
                                          <p:stCondLst>
                                            <p:cond delay="999"/>
                                          </p:stCondLst>
                                        </p:cTn>
                                        <p:tgtEl>
                                          <p:spTgt spid="16"/>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52" presetClass="exit" presetSubtype="0" fill="hold" grpId="1" nodeType="clickEffect">
                                  <p:stCondLst>
                                    <p:cond delay="0"/>
                                  </p:stCondLst>
                                  <p:childTnLst>
                                    <p:animScale>
                                      <p:cBhvr>
                                        <p:cTn id="2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0" dur="1000" accel="50000">
                                          <p:stCondLst>
                                            <p:cond delay="0"/>
                                          </p:stCondLst>
                                        </p:cTn>
                                        <p:tgtEl>
                                          <p:spTgt spid="4"/>
                                        </p:tgtEl>
                                        <p:attrNameLst>
                                          <p:attrName>ppt_x</p:attrName>
                                          <p:attrName>ppt_y</p:attrName>
                                        </p:attrNameLst>
                                      </p:cBhvr>
                                    </p:animMotion>
                                    <p:animEffect transition="out" filter="fade">
                                      <p:cBhvr>
                                        <p:cTn id="31" dur="1000"/>
                                        <p:tgtEl>
                                          <p:spTgt spid="4"/>
                                        </p:tgtEl>
                                      </p:cBhvr>
                                    </p:animEffect>
                                    <p:set>
                                      <p:cBhvr>
                                        <p:cTn id="32" dur="1" fill="hold">
                                          <p:stCondLst>
                                            <p:cond delay="999"/>
                                          </p:stCondLst>
                                        </p:cTn>
                                        <p:tgtEl>
                                          <p:spTgt spid="4"/>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xit" presetSubtype="0" fill="hold" grpId="1" nodeType="clickEffect">
                                  <p:stCondLst>
                                    <p:cond delay="0"/>
                                  </p:stCondLst>
                                  <p:childTnLst>
                                    <p:animScale>
                                      <p:cBhvr>
                                        <p:cTn id="39"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0" dur="1000" accel="50000">
                                          <p:stCondLst>
                                            <p:cond delay="0"/>
                                          </p:stCondLst>
                                        </p:cTn>
                                        <p:tgtEl>
                                          <p:spTgt spid="5"/>
                                        </p:tgtEl>
                                        <p:attrNameLst>
                                          <p:attrName>ppt_x</p:attrName>
                                          <p:attrName>ppt_y</p:attrName>
                                        </p:attrNameLst>
                                      </p:cBhvr>
                                    </p:animMotion>
                                    <p:animEffect transition="out" filter="fade">
                                      <p:cBhvr>
                                        <p:cTn id="41" dur="1000"/>
                                        <p:tgtEl>
                                          <p:spTgt spid="5"/>
                                        </p:tgtEl>
                                      </p:cBhvr>
                                    </p:animEffect>
                                    <p:set>
                                      <p:cBhvr>
                                        <p:cTn id="42"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4" grpId="0" animBg="1"/>
      <p:bldP spid="4" grpId="1" animBg="1"/>
      <p:bldP spid="5" grpId="0" animBg="1"/>
      <p:bldP spid="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コンテンツ プレースホルダー 2">
            <a:extLst>
              <a:ext uri="{FF2B5EF4-FFF2-40B4-BE49-F238E27FC236}">
                <a16:creationId xmlns:a16="http://schemas.microsoft.com/office/drawing/2014/main" id="{23674712-9179-4500-BEDE-D01D6F4F1E44}"/>
              </a:ext>
            </a:extLst>
          </p:cNvPr>
          <p:cNvSpPr>
            <a:spLocks noGrp="1"/>
          </p:cNvSpPr>
          <p:nvPr>
            <p:ph idx="1"/>
          </p:nvPr>
        </p:nvSpPr>
        <p:spPr>
          <a:xfrm>
            <a:off x="633844" y="1168129"/>
            <a:ext cx="8277243" cy="5456955"/>
          </a:xfrm>
        </p:spPr>
        <p:txBody>
          <a:bodyPr lIns="0" tIns="0" rIns="0" bIns="0">
            <a:noAutofit/>
          </a:bodyPr>
          <a:lstStyle/>
          <a:p>
            <a:pPr marL="403200" indent="-403200">
              <a:lnSpc>
                <a:spcPct val="100000"/>
              </a:lnSpc>
              <a:spcBef>
                <a:spcPts val="600"/>
              </a:spcBef>
              <a:buNone/>
            </a:pPr>
            <a:r>
              <a:rPr lang="ja-JP" altLang="en-US" sz="3200" dirty="0">
                <a:latin typeface="+mn-ea"/>
              </a:rPr>
              <a:t>⑷　⑫ </a:t>
            </a:r>
            <a:r>
              <a:rPr lang="ja-JP" altLang="en-US" sz="3200" b="1" dirty="0">
                <a:solidFill>
                  <a:srgbClr val="FF0000"/>
                </a:solidFill>
                <a:latin typeface="+mn-ea"/>
              </a:rPr>
              <a:t>ロールズ</a:t>
            </a:r>
          </a:p>
          <a:p>
            <a:pPr marL="403200" indent="-403200">
              <a:lnSpc>
                <a:spcPct val="100000"/>
              </a:lnSpc>
              <a:spcBef>
                <a:spcPts val="600"/>
              </a:spcBef>
              <a:buNone/>
            </a:pPr>
            <a:r>
              <a:rPr lang="en-US" altLang="ja-JP" sz="3200" dirty="0">
                <a:latin typeface="+mn-ea"/>
              </a:rPr>
              <a:t>• </a:t>
            </a:r>
            <a:r>
              <a:rPr lang="ja-JP" altLang="en-US" sz="3200" dirty="0">
                <a:latin typeface="+mn-ea"/>
              </a:rPr>
              <a:t>各人がそれぞれの境遇や経済力などの立場に縛られているために、社会の不正義が生じると考えた。</a:t>
            </a:r>
          </a:p>
          <a:p>
            <a:pPr marL="403200" indent="-403200">
              <a:lnSpc>
                <a:spcPct val="100000"/>
              </a:lnSpc>
              <a:spcBef>
                <a:spcPts val="600"/>
              </a:spcBef>
              <a:buNone/>
            </a:pPr>
            <a:r>
              <a:rPr lang="ja-JP" altLang="en-US" sz="3200" dirty="0">
                <a:latin typeface="+mn-ea"/>
              </a:rPr>
              <a:t>　▶ 自分の置かれた立場を知ることができないように⑬ </a:t>
            </a:r>
            <a:r>
              <a:rPr lang="ja-JP" altLang="en-US" sz="3200" b="1" dirty="0">
                <a:solidFill>
                  <a:srgbClr val="FF0000"/>
                </a:solidFill>
                <a:latin typeface="+mn-ea"/>
              </a:rPr>
              <a:t>無知のベール</a:t>
            </a:r>
            <a:r>
              <a:rPr lang="ja-JP" altLang="en-US" sz="3200" dirty="0">
                <a:latin typeface="+mn-ea"/>
              </a:rPr>
              <a:t> をかぶせられた人々がどのような社会を望むか、という思考実験を行い、⑭ </a:t>
            </a:r>
            <a:r>
              <a:rPr lang="ja-JP" altLang="en-US" sz="3200" b="1" dirty="0">
                <a:solidFill>
                  <a:srgbClr val="FF0000"/>
                </a:solidFill>
                <a:latin typeface="+mn-ea"/>
              </a:rPr>
              <a:t>正義の二原理 </a:t>
            </a:r>
            <a:r>
              <a:rPr lang="ja-JP" altLang="en-US" sz="3200" dirty="0">
                <a:latin typeface="+mn-ea"/>
              </a:rPr>
              <a:t>を提唱した。</a:t>
            </a:r>
          </a:p>
        </p:txBody>
      </p:sp>
      <p:sp>
        <p:nvSpPr>
          <p:cNvPr id="18" name="メモ 17"/>
          <p:cNvSpPr/>
          <p:nvPr/>
        </p:nvSpPr>
        <p:spPr>
          <a:xfrm>
            <a:off x="1963139" y="1149464"/>
            <a:ext cx="1811835"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メモ 8"/>
          <p:cNvSpPr/>
          <p:nvPr/>
        </p:nvSpPr>
        <p:spPr>
          <a:xfrm>
            <a:off x="3167331" y="3736644"/>
            <a:ext cx="2622718"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メモ 10"/>
          <p:cNvSpPr/>
          <p:nvPr/>
        </p:nvSpPr>
        <p:spPr>
          <a:xfrm>
            <a:off x="4309578" y="4724645"/>
            <a:ext cx="2724415" cy="458594"/>
          </a:xfrm>
          <a:prstGeom prst="foldedCorner">
            <a:avLst>
              <a:gd name="adj" fmla="val 50000"/>
            </a:avLst>
          </a:prstGeom>
          <a:solidFill>
            <a:srgbClr val="EA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動作設定ボタン: 戻る/前へ 1">
            <a:hlinkClick r:id="" action="ppaction://hlinkshowjump?jump=previousslide" highlightClick="1"/>
            <a:extLst>
              <a:ext uri="{FF2B5EF4-FFF2-40B4-BE49-F238E27FC236}">
                <a16:creationId xmlns:a16="http://schemas.microsoft.com/office/drawing/2014/main" id="{DD9983F6-6049-402E-CC61-B8B5B3D06B1F}"/>
              </a:ext>
            </a:extLst>
          </p:cNvPr>
          <p:cNvSpPr/>
          <p:nvPr/>
        </p:nvSpPr>
        <p:spPr>
          <a:xfrm rot="10800000" flipH="1">
            <a:off x="8421701" y="6625086"/>
            <a:ext cx="360000" cy="232913"/>
          </a:xfrm>
          <a:prstGeom prst="actionButtonBackPrevious">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3" name="動作設定ボタン: 進む/次へ 2">
            <a:hlinkClick r:id="" action="ppaction://hlinkshowjump?jump=nextslide" highlightClick="1"/>
            <a:extLst>
              <a:ext uri="{FF2B5EF4-FFF2-40B4-BE49-F238E27FC236}">
                <a16:creationId xmlns:a16="http://schemas.microsoft.com/office/drawing/2014/main" id="{2EE65000-B9FB-F479-60CF-0C0B962CC752}"/>
              </a:ext>
            </a:extLst>
          </p:cNvPr>
          <p:cNvSpPr/>
          <p:nvPr/>
        </p:nvSpPr>
        <p:spPr>
          <a:xfrm rot="10800000" flipH="1">
            <a:off x="8781701" y="6625087"/>
            <a:ext cx="360000" cy="232913"/>
          </a:xfrm>
          <a:prstGeom prst="actionButtonForwardNext">
            <a:avLst/>
          </a:prstGeom>
          <a:gradFill flip="none" rotWithShape="1">
            <a:gsLst>
              <a:gs pos="82000">
                <a:srgbClr val="A4366D"/>
              </a:gs>
              <a:gs pos="100000">
                <a:schemeClr val="bg1">
                  <a:tint val="98000"/>
                  <a:shade val="90000"/>
                  <a:satMod val="130000"/>
                  <a:lumMod val="103000"/>
                </a:schemeClr>
              </a:gs>
              <a:gs pos="100000">
                <a:srgbClr val="F4DCE8"/>
              </a:gs>
            </a:gsLst>
            <a:path path="shape">
              <a:fillToRect l="50000" t="50000" r="50000" b="50000"/>
            </a:path>
            <a:tileRect/>
          </a:gradFill>
          <a:ln w="9525">
            <a:solidFill>
              <a:srgbClr val="A4366D"/>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dirty="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8D5BEDC2-FDD5-4B69-79CE-0FCDD79AB0A7}"/>
              </a:ext>
            </a:extLst>
          </p:cNvPr>
          <p:cNvSpPr txBox="1"/>
          <p:nvPr/>
        </p:nvSpPr>
        <p:spPr>
          <a:xfrm>
            <a:off x="191617" y="0"/>
            <a:ext cx="7166715" cy="704039"/>
          </a:xfrm>
          <a:prstGeom prst="rect">
            <a:avLst/>
          </a:prstGeom>
          <a:noFill/>
        </p:spPr>
        <p:txBody>
          <a:bodyPr wrap="square" rtlCol="0">
            <a:spAutoFit/>
          </a:bodyPr>
          <a:lstStyle/>
          <a:p>
            <a:pPr>
              <a:lnSpc>
                <a:spcPts val="5000"/>
              </a:lnSpc>
            </a:pPr>
            <a:r>
              <a:rPr lang="ja-JP" altLang="en-US" sz="3400" b="1" kern="200" spc="-100" dirty="0">
                <a:solidFill>
                  <a:schemeClr val="bg1"/>
                </a:solidFill>
                <a:latin typeface="+mj-ea"/>
              </a:rPr>
              <a:t>平等と公正をめぐる現代の議論 ４</a:t>
            </a:r>
            <a:endParaRPr lang="ja-JP" altLang="ja-JP" sz="3400" b="1" kern="200" spc="-100" dirty="0">
              <a:solidFill>
                <a:schemeClr val="bg1"/>
              </a:solidFill>
              <a:latin typeface="+mj-ea"/>
            </a:endParaRPr>
          </a:p>
        </p:txBody>
      </p:sp>
      <p:sp>
        <p:nvSpPr>
          <p:cNvPr id="5" name="テキスト ボックス 4">
            <a:extLst>
              <a:ext uri="{FF2B5EF4-FFF2-40B4-BE49-F238E27FC236}">
                <a16:creationId xmlns:a16="http://schemas.microsoft.com/office/drawing/2014/main" id="{B65398A7-7070-4310-DA9F-2C15FA9A570E}"/>
              </a:ext>
            </a:extLst>
          </p:cNvPr>
          <p:cNvSpPr txBox="1"/>
          <p:nvPr/>
        </p:nvSpPr>
        <p:spPr>
          <a:xfrm>
            <a:off x="7884000" y="105957"/>
            <a:ext cx="1008000" cy="253916"/>
          </a:xfrm>
          <a:prstGeom prst="rect">
            <a:avLst/>
          </a:prstGeom>
          <a:solidFill>
            <a:schemeClr val="bg1"/>
          </a:solidFill>
          <a:ln>
            <a:solidFill>
              <a:schemeClr val="bg1">
                <a:lumMod val="50000"/>
              </a:schemeClr>
            </a:solidFill>
          </a:ln>
        </p:spPr>
        <p:txBody>
          <a:bodyPr wrap="square" rtlCol="0" anchor="ctr">
            <a:spAutoFit/>
          </a:bodyPr>
          <a:lstStyle/>
          <a:p>
            <a:r>
              <a:rPr kumimoji="1" lang="ja-JP" altLang="en-US" sz="1050" dirty="0">
                <a:latin typeface="+mn-ea"/>
              </a:rPr>
              <a:t>部分サンプル　</a:t>
            </a:r>
            <a:endParaRPr kumimoji="1" lang="en-US" altLang="ja-JP" sz="1050" dirty="0">
              <a:latin typeface="+mn-ea"/>
            </a:endParaRPr>
          </a:p>
        </p:txBody>
      </p:sp>
    </p:spTree>
    <p:extLst>
      <p:ext uri="{BB962C8B-B14F-4D97-AF65-F5344CB8AC3E}">
        <p14:creationId xmlns:p14="http://schemas.microsoft.com/office/powerpoint/2010/main" val="422871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xit" presetSubtype="0" fill="hold" grpId="1" nodeType="clickEffect">
                                  <p:stCondLst>
                                    <p:cond delay="0"/>
                                  </p:stCondLst>
                                  <p:childTnLst>
                                    <p:animScale>
                                      <p:cBhvr>
                                        <p:cTn id="30" dur="1000" accel="50000">
                                          <p:stCondLst>
                                            <p:cond delay="0"/>
                                          </p:stCondLst>
                                        </p:cTn>
                                        <p:tgtEl>
                                          <p:spTgt spid="1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1" dur="1000" accel="50000">
                                          <p:stCondLst>
                                            <p:cond delay="0"/>
                                          </p:stCondLst>
                                        </p:cTn>
                                        <p:tgtEl>
                                          <p:spTgt spid="18"/>
                                        </p:tgtEl>
                                        <p:attrNameLst>
                                          <p:attrName>ppt_x</p:attrName>
                                          <p:attrName>ppt_y</p:attrName>
                                        </p:attrNameLst>
                                      </p:cBhvr>
                                    </p:animMotion>
                                    <p:animEffect transition="out" filter="fade">
                                      <p:cBhvr>
                                        <p:cTn id="32" dur="1000"/>
                                        <p:tgtEl>
                                          <p:spTgt spid="18"/>
                                        </p:tgtEl>
                                      </p:cBhvr>
                                    </p:animEffect>
                                    <p:set>
                                      <p:cBhvr>
                                        <p:cTn id="33" dur="1" fill="hold">
                                          <p:stCondLst>
                                            <p:cond delay="999"/>
                                          </p:stCondLst>
                                        </p:cTn>
                                        <p:tgtEl>
                                          <p:spTgt spid="1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52" presetClass="exit" presetSubtype="0" fill="hold" grpId="1" nodeType="clickEffect">
                                  <p:stCondLst>
                                    <p:cond delay="0"/>
                                  </p:stCondLst>
                                  <p:childTnLst>
                                    <p:animScale>
                                      <p:cBhvr>
                                        <p:cTn id="37"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38" dur="1000" accel="50000">
                                          <p:stCondLst>
                                            <p:cond delay="0"/>
                                          </p:stCondLst>
                                        </p:cTn>
                                        <p:tgtEl>
                                          <p:spTgt spid="9"/>
                                        </p:tgtEl>
                                        <p:attrNameLst>
                                          <p:attrName>ppt_x</p:attrName>
                                          <p:attrName>ppt_y</p:attrName>
                                        </p:attrNameLst>
                                      </p:cBhvr>
                                    </p:animMotion>
                                    <p:animEffect transition="out" filter="fade">
                                      <p:cBhvr>
                                        <p:cTn id="39" dur="1000"/>
                                        <p:tgtEl>
                                          <p:spTgt spid="9"/>
                                        </p:tgtEl>
                                      </p:cBhvr>
                                    </p:animEffect>
                                    <p:set>
                                      <p:cBhvr>
                                        <p:cTn id="40" dur="1" fill="hold">
                                          <p:stCondLst>
                                            <p:cond delay="999"/>
                                          </p:stCondLst>
                                        </p:cTn>
                                        <p:tgtEl>
                                          <p:spTgt spid="9"/>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2" presetClass="exit" presetSubtype="0" fill="hold" grpId="1" nodeType="clickEffect">
                                  <p:stCondLst>
                                    <p:cond delay="0"/>
                                  </p:stCondLst>
                                  <p:childTnLst>
                                    <p:animScale>
                                      <p:cBhvr>
                                        <p:cTn id="44" dur="1000" accel="50000">
                                          <p:stCondLst>
                                            <p:cond delay="0"/>
                                          </p:stCondLst>
                                        </p:cTn>
                                        <p:tgtEl>
                                          <p:spTgt spid="1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5" dur="1000" accel="50000">
                                          <p:stCondLst>
                                            <p:cond delay="0"/>
                                          </p:stCondLst>
                                        </p:cTn>
                                        <p:tgtEl>
                                          <p:spTgt spid="11"/>
                                        </p:tgtEl>
                                        <p:attrNameLst>
                                          <p:attrName>ppt_x</p:attrName>
                                          <p:attrName>ppt_y</p:attrName>
                                        </p:attrNameLst>
                                      </p:cBhvr>
                                    </p:animMotion>
                                    <p:animEffect transition="out" filter="fade">
                                      <p:cBhvr>
                                        <p:cTn id="46" dur="1000"/>
                                        <p:tgtEl>
                                          <p:spTgt spid="11"/>
                                        </p:tgtEl>
                                      </p:cBhvr>
                                    </p:animEffect>
                                    <p:set>
                                      <p:cBhvr>
                                        <p:cTn id="47"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9" grpId="0" animBg="1"/>
      <p:bldP spid="9" grpId="1" animBg="1"/>
      <p:bldP spid="11" grpId="0" animBg="1"/>
      <p:bldP spid="11" grpId="1" animBg="1"/>
    </p:bldLst>
  </p:timing>
</p:sld>
</file>

<file path=ppt/theme/theme1.xml><?xml version="1.0" encoding="utf-8"?>
<a:theme xmlns:a="http://schemas.openxmlformats.org/drawingml/2006/main" name="HDOfficeLightV0">
  <a:themeElements>
    <a:clrScheme name="黄色がかったオレンジ">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5.xml><?xml version="1.0" encoding="utf-8"?>
<a:theme xmlns:a="http://schemas.openxmlformats.org/drawingml/2006/main" name="3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33E9AC2B65C294ABCCC11D779D0FAA0" ma:contentTypeVersion="20" ma:contentTypeDescription="新しいドキュメントを作成します。" ma:contentTypeScope="" ma:versionID="a0bf965e5359675b9499ad24f241c1c5">
  <xsd:schema xmlns:xsd="http://www.w3.org/2001/XMLSchema" xmlns:xs="http://www.w3.org/2001/XMLSchema" xmlns:p="http://schemas.microsoft.com/office/2006/metadata/properties" xmlns:ns2="18eb18e9-3b9d-44fe-af43-41e7933df07a" xmlns:ns3="e3c5cd09-d5d2-4a49-81e9-ed93aacddae4" targetNamespace="http://schemas.microsoft.com/office/2006/metadata/properties" ma:root="true" ma:fieldsID="94cd11e84a78d7f577da61cc0ac152c4" ns2:_="" ns3:_="">
    <xsd:import namespace="18eb18e9-3b9d-44fe-af43-41e7933df07a"/>
    <xsd:import namespace="e3c5cd09-d5d2-4a49-81e9-ed93aacddae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3:search_languag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b18e9-3b9d-44fe-af43-41e7933df0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5a7c612-5922-4a77-8e31-25f580869e4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c5cd09-d5d2-4a49-81e9-ed93aacddae4"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2ae0d295-044c-4b37-afa2-88077731fee5}" ma:internalName="TaxCatchAll" ma:showField="CatchAllData" ma:web="e3c5cd09-d5d2-4a49-81e9-ed93aacddae4">
      <xsd:complexType>
        <xsd:complexContent>
          <xsd:extension base="dms:MultiChoiceLookup">
            <xsd:sequence>
              <xsd:element name="Value" type="dms:Lookup" maxOccurs="unbounded" minOccurs="0" nillable="true"/>
            </xsd:sequence>
          </xsd:extension>
        </xsd:complexContent>
      </xsd:complexType>
    </xsd:element>
    <xsd:element name="search_language" ma:index="26" nillable="true" ma:displayName="search_language" ma:default="ja" ma:internalName="search_languag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earch_language xmlns="e3c5cd09-d5d2-4a49-81e9-ed93aacddae4">ja</search_language>
    <lcf76f155ced4ddcb4097134ff3c332f xmlns="18eb18e9-3b9d-44fe-af43-41e7933df07a">
      <Terms xmlns="http://schemas.microsoft.com/office/infopath/2007/PartnerControls"/>
    </lcf76f155ced4ddcb4097134ff3c332f>
    <TaxCatchAll xmlns="e3c5cd09-d5d2-4a49-81e9-ed93aacddae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BE9713-BE6C-4443-B3D5-D73EBD604C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b18e9-3b9d-44fe-af43-41e7933df07a"/>
    <ds:schemaRef ds:uri="e3c5cd09-d5d2-4a49-81e9-ed93aacdda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EFD702-ABE0-4D37-8997-5063DC952C77}">
  <ds:schemaRefs>
    <ds:schemaRef ds:uri="http://schemas.microsoft.com/office/2006/documentManagement/types"/>
    <ds:schemaRef ds:uri="http://schemas.microsoft.com/office/2006/metadata/properties"/>
    <ds:schemaRef ds:uri="e3c5cd09-d5d2-4a49-81e9-ed93aacddae4"/>
    <ds:schemaRef ds:uri="http://purl.org/dc/elements/1.1/"/>
    <ds:schemaRef ds:uri="http://www.w3.org/XML/1998/namespace"/>
    <ds:schemaRef ds:uri="http://purl.org/dc/dcmitype/"/>
    <ds:schemaRef ds:uri="http://purl.org/dc/terms/"/>
    <ds:schemaRef ds:uri="18eb18e9-3b9d-44fe-af43-41e7933df07a"/>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EFD9F435-BAA4-4DD4-8D13-F1ED6EB735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951</Words>
  <Application>Microsoft Office PowerPoint</Application>
  <PresentationFormat>画面に合わせる (4:3)</PresentationFormat>
  <Paragraphs>86</Paragraphs>
  <Slides>16</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5</vt:i4>
      </vt:variant>
      <vt:variant>
        <vt:lpstr>スライド タイトル</vt:lpstr>
      </vt:variant>
      <vt:variant>
        <vt:i4>16</vt:i4>
      </vt:variant>
    </vt:vector>
  </HeadingPairs>
  <TitlesOfParts>
    <vt:vector size="32" baseType="lpstr">
      <vt:lpstr>ＭＳ Ｐゴシック</vt:lpstr>
      <vt:lpstr>メイリオ</vt:lpstr>
      <vt:lpstr>メイリオ</vt:lpstr>
      <vt:lpstr>游ゴシック</vt:lpstr>
      <vt:lpstr>游ゴシック Light</vt:lpstr>
      <vt:lpstr>游明朝</vt:lpstr>
      <vt:lpstr>Arial</vt:lpstr>
      <vt:lpstr>Calibri</vt:lpstr>
      <vt:lpstr>Calibri Light</vt:lpstr>
      <vt:lpstr>Wingdings</vt:lpstr>
      <vt:lpstr>Wingdings 2</vt:lpstr>
      <vt:lpstr>HDOfficeLightV0</vt:lpstr>
      <vt:lpstr>1_Office テーマ</vt:lpstr>
      <vt:lpstr>2_Office テーマ</vt:lpstr>
      <vt:lpstr>1_HDOfficeLightV0</vt:lpstr>
      <vt:lpstr>3_Office テーマ</vt:lpstr>
      <vt:lpstr>PowerPoint プレゼンテーション</vt:lpstr>
      <vt:lpstr>PowerPoint プレゼンテーション</vt:lpstr>
      <vt:lpstr>成功するために環境はどれくらい重要か？ 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よりよい社会の形成に向けロールズとセンは何が重要と考えたか、それぞれ本文から探そう。</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2025-03-13T02:38:15Z</dcterms:created>
  <dcterms:modified xsi:type="dcterms:W3CDTF">2025-03-13T02:39:53Z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0x010100D33E9AC2B65C294ABCCC11D779D0FAA0</vt:lpwstr>
  </property>
</Properties>
</file>