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notesMasterIdLst>
    <p:notesMasterId r:id="rId29"/>
  </p:notesMasterIdLst>
  <p:handoutMasterIdLst>
    <p:handoutMasterId r:id="rId30"/>
  </p:handoutMasterIdLst>
  <p:sldIdLst>
    <p:sldId id="309" r:id="rId2"/>
    <p:sldId id="307" r:id="rId3"/>
    <p:sldId id="256" r:id="rId4"/>
    <p:sldId id="329" r:id="rId5"/>
    <p:sldId id="301" r:id="rId6"/>
    <p:sldId id="394" r:id="rId7"/>
    <p:sldId id="379" r:id="rId8"/>
    <p:sldId id="395" r:id="rId9"/>
    <p:sldId id="396" r:id="rId10"/>
    <p:sldId id="397" r:id="rId11"/>
    <p:sldId id="408" r:id="rId12"/>
    <p:sldId id="409" r:id="rId13"/>
    <p:sldId id="398" r:id="rId14"/>
    <p:sldId id="399" r:id="rId15"/>
    <p:sldId id="410" r:id="rId16"/>
    <p:sldId id="400" r:id="rId17"/>
    <p:sldId id="401" r:id="rId18"/>
    <p:sldId id="402" r:id="rId19"/>
    <p:sldId id="411" r:id="rId20"/>
    <p:sldId id="403" r:id="rId21"/>
    <p:sldId id="412" r:id="rId22"/>
    <p:sldId id="404" r:id="rId23"/>
    <p:sldId id="413" r:id="rId24"/>
    <p:sldId id="405" r:id="rId25"/>
    <p:sldId id="406" r:id="rId26"/>
    <p:sldId id="407" r:id="rId27"/>
    <p:sldId id="263" r:id="rId28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1230" userDrawn="1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CDFFF2"/>
    <a:srgbClr val="78FFAF"/>
    <a:srgbClr val="00966F"/>
    <a:srgbClr val="757574"/>
    <a:srgbClr val="BFBFBF"/>
    <a:srgbClr val="FF9147"/>
    <a:srgbClr val="FF6600"/>
    <a:srgbClr val="FFB547"/>
    <a:srgbClr val="FF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5BA135-4BBF-42D4-975F-62401E7D25B4}" v="32" dt="2025-03-06T05:37:20.2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07" autoAdjust="0"/>
    <p:restoredTop sz="96066" autoAdjust="0"/>
  </p:normalViewPr>
  <p:slideViewPr>
    <p:cSldViewPr snapToGrid="0">
      <p:cViewPr varScale="1">
        <p:scale>
          <a:sx n="107" d="100"/>
          <a:sy n="107" d="100"/>
        </p:scale>
        <p:origin x="1890" y="120"/>
      </p:cViewPr>
      <p:guideLst>
        <p:guide orient="horz" pos="12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582"/>
    </p:cViewPr>
  </p:sorterViewPr>
  <p:notesViewPr>
    <p:cSldViewPr snapToGrid="0" showGuides="1">
      <p:cViewPr varScale="1">
        <p:scale>
          <a:sx n="71" d="100"/>
          <a:sy n="71" d="100"/>
        </p:scale>
        <p:origin x="115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488D349B-69A9-43D6-A0D6-D5C5175A26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E17E49-613E-4444-9E50-54DE3C9206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C5F51-CEA8-4EAC-92EB-F82163FABADD}" type="datetimeFigureOut">
              <a:rPr kumimoji="1" lang="ja-JP" altLang="en-US" smtClean="0"/>
              <a:t>2025/3/6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0D67FBA-1730-46F4-BD5D-9E4325A9BF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981"/>
            <a:ext cx="5565450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en-US" altLang="ja-JP"/>
              <a:t>135-143_3</a:t>
            </a:r>
            <a:r>
              <a:rPr kumimoji="1" lang="ja-JP" altLang="en-US"/>
              <a:t>部</a:t>
            </a:r>
            <a:r>
              <a:rPr kumimoji="1" lang="en-US" altLang="ja-JP"/>
              <a:t>2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明の国際秩序と東・東南アジア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17D03CB-6B53-4098-874C-964E36A97AE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344178" y="9440981"/>
            <a:ext cx="461934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241F3-A559-4C75-B444-4F3DA4A80D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7550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D4359-02D1-4CAA-9FFB-DB604F03537D}" type="datetimeFigureOut">
              <a:rPr kumimoji="1" lang="ja-JP" altLang="en-US" smtClean="0"/>
              <a:t>2025/3/6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en-US" altLang="ja-JP"/>
              <a:t>135-143_3</a:t>
            </a:r>
            <a:r>
              <a:rPr kumimoji="1" lang="ja-JP" altLang="en-US"/>
              <a:t>部</a:t>
            </a:r>
            <a:r>
              <a:rPr kumimoji="1" lang="en-US" altLang="ja-JP"/>
              <a:t>2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明の国際秩序と東・東南アジア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88D29-3D0E-4E1E-B114-D4116EA36E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70355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135-143_3</a:t>
            </a:r>
            <a:r>
              <a:rPr kumimoji="1" lang="ja-JP" altLang="en-US"/>
              <a:t>部</a:t>
            </a:r>
            <a:r>
              <a:rPr kumimoji="1" lang="en-US" altLang="ja-JP"/>
              <a:t>2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明の国際秩序と東・東南アジア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88D29-3D0E-4E1E-B114-D4116EA36E7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507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08688"/>
            <a:ext cx="6858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50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08688"/>
            <a:ext cx="6858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28F3269-10C2-0357-B4FC-E9953D4A6C9F}"/>
              </a:ext>
            </a:extLst>
          </p:cNvPr>
          <p:cNvSpPr/>
          <p:nvPr userDrawn="1"/>
        </p:nvSpPr>
        <p:spPr>
          <a:xfrm>
            <a:off x="425513" y="452673"/>
            <a:ext cx="8292974" cy="58394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886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字幕 6">
            <a:extLst>
              <a:ext uri="{FF2B5EF4-FFF2-40B4-BE49-F238E27FC236}">
                <a16:creationId xmlns:a16="http://schemas.microsoft.com/office/drawing/2014/main" id="{38483460-3C98-9243-DD2C-1C001651BBBD}"/>
              </a:ext>
            </a:extLst>
          </p:cNvPr>
          <p:cNvSpPr txBox="1">
            <a:spLocks/>
          </p:cNvSpPr>
          <p:nvPr userDrawn="1"/>
        </p:nvSpPr>
        <p:spPr>
          <a:xfrm>
            <a:off x="1341782" y="4429437"/>
            <a:ext cx="73738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1431925" algn="l"/>
              </a:tabLst>
            </a:pP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783" y="1062450"/>
            <a:ext cx="6887818" cy="2449679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78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習課題（解答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52808"/>
            <a:ext cx="7886700" cy="2000014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altLang="ja-JP"/>
          </a:p>
          <a:p>
            <a:pPr lvl="0"/>
            <a:endParaRPr lang="en-US" altLang="ja-JP"/>
          </a:p>
          <a:p>
            <a:pPr lvl="0"/>
            <a:endParaRPr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688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3843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  <p15:guide id="3" orient="horz" pos="91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２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763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版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9061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確認（解答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1813441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6" y="-162733"/>
            <a:ext cx="3816496" cy="144000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60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図版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945931"/>
            <a:ext cx="7886700" cy="523420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A72A9313-E446-44EC-A936-9DF97F74DF2F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0797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>
          <p15:clr>
            <a:srgbClr val="FBAE40"/>
          </p15:clr>
        </p15:guide>
        <p15:guide id="2" pos="5375">
          <p15:clr>
            <a:srgbClr val="FBAE40"/>
          </p15:clr>
        </p15:guide>
        <p15:guide id="3" orient="horz" pos="79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0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685" r:id="rId3"/>
    <p:sldLayoutId id="2147483760" r:id="rId4"/>
    <p:sldLayoutId id="2147483686" r:id="rId5"/>
    <p:sldLayoutId id="2147483764" r:id="rId6"/>
    <p:sldLayoutId id="2147483763" r:id="rId7"/>
    <p:sldLayoutId id="2147483761" r:id="rId8"/>
    <p:sldLayoutId id="214748376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2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2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13297F-2E32-45BD-F544-F16E1595AA37}"/>
              </a:ext>
            </a:extLst>
          </p:cNvPr>
          <p:cNvSpPr/>
          <p:nvPr/>
        </p:nvSpPr>
        <p:spPr>
          <a:xfrm>
            <a:off x="700591" y="4380890"/>
            <a:ext cx="7742816" cy="168158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39D6E4-9FCF-C83A-0AE0-50C7F2AFB88B}"/>
              </a:ext>
            </a:extLst>
          </p:cNvPr>
          <p:cNvSpPr txBox="1"/>
          <p:nvPr/>
        </p:nvSpPr>
        <p:spPr>
          <a:xfrm>
            <a:off x="947350" y="600785"/>
            <a:ext cx="6148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ja-JP" sz="2400" b="1" dirty="0">
                <a:solidFill>
                  <a:schemeClr val="accent1"/>
                </a:solidFill>
                <a:latin typeface="+mn-ea"/>
                <a:ea typeface="+mn-ea"/>
              </a:rPr>
              <a:t>3</a:t>
            </a:r>
            <a:r>
              <a:rPr lang="ja-JP" altLang="en-US" sz="2400" b="1" dirty="0">
                <a:solidFill>
                  <a:schemeClr val="accent1"/>
                </a:solidFill>
                <a:latin typeface="+mn-ea"/>
                <a:ea typeface="+mn-ea"/>
              </a:rPr>
              <a:t>部 諸地域の交流・再編</a:t>
            </a:r>
          </a:p>
        </p:txBody>
      </p:sp>
      <p:sp>
        <p:nvSpPr>
          <p:cNvPr id="5" name="タイトル 5">
            <a:extLst>
              <a:ext uri="{FF2B5EF4-FFF2-40B4-BE49-F238E27FC236}">
                <a16:creationId xmlns:a16="http://schemas.microsoft.com/office/drawing/2014/main" id="{BC019B65-6CC4-F187-4C29-BFBB18C94DFA}"/>
              </a:ext>
            </a:extLst>
          </p:cNvPr>
          <p:cNvSpPr txBox="1">
            <a:spLocks/>
          </p:cNvSpPr>
          <p:nvPr/>
        </p:nvSpPr>
        <p:spPr>
          <a:xfrm>
            <a:off x="700592" y="1409922"/>
            <a:ext cx="1683945" cy="16815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chemeClr val="tx1"/>
                </a:solidFill>
                <a:latin typeface="+mj-lt"/>
                <a:ea typeface="ＭＳ Ｐゴシック" panose="020B060007020508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5400" dirty="0">
                <a:solidFill>
                  <a:schemeClr val="accent1"/>
                </a:solidFill>
                <a:latin typeface="+mn-ea"/>
                <a:ea typeface="+mn-ea"/>
              </a:rPr>
              <a:t>２章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940861-6D0E-C7CC-2885-11D6813E2F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84537" y="1409922"/>
            <a:ext cx="5839484" cy="2449679"/>
          </a:xfrm>
        </p:spPr>
        <p:txBody>
          <a:bodyPr anchor="t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>
                <a:solidFill>
                  <a:schemeClr val="accent1"/>
                </a:solidFill>
              </a:rPr>
              <a:t>アジア諸地域の</a:t>
            </a:r>
            <a:br>
              <a:rPr lang="en-US" altLang="ja-JP" dirty="0">
                <a:solidFill>
                  <a:schemeClr val="accent1"/>
                </a:solidFill>
              </a:rPr>
            </a:br>
            <a:r>
              <a:rPr lang="ja-JP" altLang="en-US" dirty="0">
                <a:solidFill>
                  <a:schemeClr val="accent1"/>
                </a:solidFill>
              </a:rPr>
              <a:t>成熟とヨーロッパの進出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92C268B4-ECEB-0D13-78E7-A7A7D1E8FFAE}"/>
              </a:ext>
            </a:extLst>
          </p:cNvPr>
          <p:cNvSpPr txBox="1">
            <a:spLocks/>
          </p:cNvSpPr>
          <p:nvPr/>
        </p:nvSpPr>
        <p:spPr>
          <a:xfrm>
            <a:off x="2240281" y="4380889"/>
            <a:ext cx="6203125" cy="1509898"/>
          </a:xfrm>
          <a:prstGeom prst="rect">
            <a:avLst/>
          </a:prstGeom>
          <a:noFill/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交易の拡大は世界の諸地域をどのように変えていったのだろうか。</a:t>
            </a:r>
            <a:endParaRPr lang="en-US" altLang="ja-JP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121C736-CB6C-363B-FB76-C1C6BC9984B1}"/>
              </a:ext>
            </a:extLst>
          </p:cNvPr>
          <p:cNvSpPr/>
          <p:nvPr/>
        </p:nvSpPr>
        <p:spPr>
          <a:xfrm>
            <a:off x="700593" y="4380892"/>
            <a:ext cx="1539688" cy="1681581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500" b="1" dirty="0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章の</a:t>
            </a:r>
            <a:endParaRPr lang="en-US" altLang="ja-JP" sz="35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lvl="0" defTabSz="457200">
              <a:defRPr/>
            </a:pPr>
            <a:r>
              <a:rPr lang="ja-JP" altLang="en-US" sz="35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見通し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910A3BC-08A0-9063-79AC-ACCA9587CB15}"/>
              </a:ext>
            </a:extLst>
          </p:cNvPr>
          <p:cNvSpPr txBox="1"/>
          <p:nvPr/>
        </p:nvSpPr>
        <p:spPr>
          <a:xfrm>
            <a:off x="2384537" y="3657600"/>
            <a:ext cx="362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1"/>
                </a:solidFill>
                <a:latin typeface="+mn-ea"/>
              </a:rPr>
              <a:t>教科書</a:t>
            </a:r>
            <a:r>
              <a:rPr kumimoji="1" lang="en-US" altLang="ja-JP" sz="2400" b="1" dirty="0">
                <a:solidFill>
                  <a:schemeClr val="accent1"/>
                </a:solidFill>
                <a:latin typeface="+mn-ea"/>
              </a:rPr>
              <a:t>p.</a:t>
            </a:r>
            <a:r>
              <a:rPr lang="en-US" altLang="ja-JP" sz="2400" b="1" dirty="0">
                <a:solidFill>
                  <a:schemeClr val="accent1"/>
                </a:solidFill>
                <a:latin typeface="+mn-ea"/>
              </a:rPr>
              <a:t>135</a:t>
            </a:r>
            <a:r>
              <a:rPr kumimoji="1" lang="ja-JP" altLang="en-US" sz="2400" b="1" dirty="0">
                <a:solidFill>
                  <a:schemeClr val="accent1"/>
                </a:solidFill>
                <a:latin typeface="+mn-ea"/>
              </a:rPr>
              <a:t>～</a:t>
            </a:r>
            <a:r>
              <a:rPr lang="en-US" altLang="ja-JP" sz="2400" b="1" dirty="0">
                <a:solidFill>
                  <a:schemeClr val="accent1"/>
                </a:solidFill>
                <a:latin typeface="+mn-ea"/>
              </a:rPr>
              <a:t>164</a:t>
            </a:r>
            <a:endParaRPr kumimoji="1" lang="ja-JP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DD0BECD-006C-FEEF-8479-99EA6405F3C2}"/>
              </a:ext>
            </a:extLst>
          </p:cNvPr>
          <p:cNvSpPr txBox="1"/>
          <p:nvPr/>
        </p:nvSpPr>
        <p:spPr>
          <a:xfrm>
            <a:off x="5868000" y="223813"/>
            <a:ext cx="3024000" cy="5770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  <a:p>
            <a:endParaRPr lang="en-US" altLang="ja-JP" sz="1050" b="0" i="0" u="none" strike="noStrike" baseline="30000" dirty="0">
              <a:solidFill>
                <a:srgbClr val="000000"/>
              </a:solidFill>
              <a:latin typeface="+mn-ea"/>
            </a:endParaRPr>
          </a:p>
          <a:p>
            <a:pPr>
              <a:buSzPct val="80000"/>
            </a:pPr>
            <a:r>
              <a:rPr lang="en-US" altLang="ja-JP" sz="1050" b="0" i="0" u="none" strike="noStrike" baseline="30000" dirty="0">
                <a:solidFill>
                  <a:srgbClr val="000000"/>
                </a:solidFill>
                <a:latin typeface="+mn-ea"/>
              </a:rPr>
              <a:t>※</a:t>
            </a: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+mn-ea"/>
              </a:rPr>
              <a:t>本資料はサンプルのため、内容が変更される可能性があります。</a:t>
            </a:r>
            <a:br>
              <a:rPr lang="en-US" altLang="ja-JP" sz="1050" b="0" i="0" u="none" strike="noStrike" baseline="30000" dirty="0">
                <a:solidFill>
                  <a:srgbClr val="000000"/>
                </a:solidFill>
                <a:latin typeface="+mn-ea"/>
              </a:rPr>
            </a:b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+mn-ea"/>
              </a:rPr>
              <a:t>　あらかじめご了承ください。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421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/>
      <p:bldP spid="7" grpId="0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①海の王国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琉球  </a:t>
            </a:r>
            <a:r>
              <a:rPr lang="ja-JP" altLang="en-US" sz="3200" dirty="0">
                <a:latin typeface="+mn-ea"/>
              </a:rPr>
              <a:t>と福建商人→中国への朝貢，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日本ｰ東南アジア間の中継貿易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マラッカ王国  </a:t>
            </a:r>
            <a:r>
              <a:rPr lang="ja-JP" altLang="en-US" sz="3200" dirty="0">
                <a:latin typeface="+mn-ea"/>
              </a:rPr>
              <a:t>はインド洋・東南アジア・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東シナ海を結ぶ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東南アジアの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香辛料  </a:t>
            </a:r>
            <a:r>
              <a:rPr lang="ja-JP" altLang="en-US" sz="3200" dirty="0">
                <a:latin typeface="+mn-ea"/>
              </a:rPr>
              <a:t>を輸出，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インドの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綿布  </a:t>
            </a:r>
            <a:r>
              <a:rPr lang="ja-JP" altLang="en-US" sz="3200" dirty="0">
                <a:latin typeface="+mn-ea"/>
              </a:rPr>
              <a:t>を獲得</a:t>
            </a:r>
            <a:endParaRPr lang="en-US" altLang="ja-JP" sz="3200" dirty="0">
              <a:latin typeface="+mn-ea"/>
            </a:endParaRPr>
          </a:p>
          <a:p>
            <a:pPr marL="0" lvl="0" indent="363538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ムスリム商人との交流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→イスラームを受け入れる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17F97E-A87A-2151-3F0F-91180B1D0D7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海の王国と陸の王国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①</a:t>
            </a:r>
            <a:endParaRPr kumimoji="1" lang="ja-JP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F797123A-34AD-1AD4-C9BE-A21E9590B74C}"/>
              </a:ext>
            </a:extLst>
          </p:cNvPr>
          <p:cNvSpPr/>
          <p:nvPr/>
        </p:nvSpPr>
        <p:spPr>
          <a:xfrm>
            <a:off x="864193" y="2083706"/>
            <a:ext cx="108492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6BE6F713-4A82-6E70-C241-EDFC411DD95D}"/>
              </a:ext>
            </a:extLst>
          </p:cNvPr>
          <p:cNvSpPr/>
          <p:nvPr/>
        </p:nvSpPr>
        <p:spPr>
          <a:xfrm>
            <a:off x="864193" y="3061453"/>
            <a:ext cx="261278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30EBB7DE-F880-07DA-53F5-8F785AB9D6AE}"/>
              </a:ext>
            </a:extLst>
          </p:cNvPr>
          <p:cNvSpPr/>
          <p:nvPr/>
        </p:nvSpPr>
        <p:spPr>
          <a:xfrm>
            <a:off x="3318636" y="4015136"/>
            <a:ext cx="1366253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349634D5-497B-C166-C1F9-558138882018}"/>
              </a:ext>
            </a:extLst>
          </p:cNvPr>
          <p:cNvSpPr/>
          <p:nvPr/>
        </p:nvSpPr>
        <p:spPr>
          <a:xfrm>
            <a:off x="2500489" y="4538537"/>
            <a:ext cx="92004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>
            <a:hlinkClick r:id="rId2" action="ppaction://hlinksldjump"/>
            <a:extLst>
              <a:ext uri="{FF2B5EF4-FFF2-40B4-BE49-F238E27FC236}">
                <a16:creationId xmlns:a16="http://schemas.microsoft.com/office/drawing/2014/main" id="{A8C1092B-140C-8CF1-B888-7E81FA89DF13}"/>
              </a:ext>
            </a:extLst>
          </p:cNvPr>
          <p:cNvSpPr txBox="1"/>
          <p:nvPr/>
        </p:nvSpPr>
        <p:spPr>
          <a:xfrm>
            <a:off x="4916233" y="1600906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p.138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1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9" name="テキスト ボックス 8">
            <a:hlinkClick r:id="rId3" action="ppaction://hlinksldjump"/>
            <a:extLst>
              <a:ext uri="{FF2B5EF4-FFF2-40B4-BE49-F238E27FC236}">
                <a16:creationId xmlns:a16="http://schemas.microsoft.com/office/drawing/2014/main" id="{75015CB6-A136-12CF-A4BE-475B7E4325BB}"/>
              </a:ext>
            </a:extLst>
          </p:cNvPr>
          <p:cNvSpPr txBox="1"/>
          <p:nvPr/>
        </p:nvSpPr>
        <p:spPr>
          <a:xfrm>
            <a:off x="2945579" y="1601197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p.137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2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EC61DE4-142D-7E88-2C09-AEA46CBD4DDB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64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p.137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</a:t>
            </a:r>
            <a:r>
              <a:rPr lang="ja-JP" altLang="en-US" sz="3000" b="1" dirty="0">
                <a:solidFill>
                  <a:prstClr val="white"/>
                </a:solidFill>
                <a:latin typeface="Calibri" panose="020F0502020204030204"/>
                <a:ea typeface="メイリオ" panose="020B0604030504040204" pitchFamily="50" charset="-128"/>
              </a:rPr>
              <a:t>②</a:t>
            </a:r>
            <a:endParaRPr kumimoji="1" lang="ja-JP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世紀のアジア交易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DA6D550-C696-92AE-E451-9B5DCE3EB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6457" y="1559087"/>
            <a:ext cx="6951086" cy="4701357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731D5C1-4E57-3BE5-1C36-83DE833ECBF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0137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p.138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図①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世紀の東アジア交易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F195A48-B31E-BF58-A6A6-A69FF7246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91" y="1882054"/>
            <a:ext cx="8646018" cy="380136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FE04E2B-4586-6EFF-95EE-CE03FD1216E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7197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②陸の王国</a:t>
            </a:r>
            <a:endParaRPr lang="en-US" altLang="ja-JP" sz="3200" dirty="0">
              <a:latin typeface="+mn-ea"/>
            </a:endParaRPr>
          </a:p>
          <a:p>
            <a:pPr marL="0" lvl="0" indent="0" defTabSz="207963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タイ人の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アユタヤ朝 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シャム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の勢力拡大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→カンボジアの衰退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インドシナ半島では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上座仏教  </a:t>
            </a:r>
            <a:r>
              <a:rPr lang="ja-JP" altLang="en-US" sz="3200" dirty="0">
                <a:latin typeface="+mn-ea"/>
              </a:rPr>
              <a:t>が広まる</a:t>
            </a:r>
          </a:p>
          <a:p>
            <a:pPr marL="0" lvl="0" indent="0" defTabSz="30003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ベトナム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大越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黎朝 </a:t>
            </a:r>
            <a:r>
              <a:rPr lang="ja-JP" altLang="en-US" sz="3200" dirty="0">
                <a:latin typeface="+mn-ea"/>
              </a:rPr>
              <a:t>は明の支配を撃退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→南進してチャンパーを攻撃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17F97E-A87A-2151-3F0F-91180B1D0D7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海の王国と陸の王国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②</a:t>
            </a:r>
            <a:endParaRPr kumimoji="1" lang="ja-JP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B15F12C4-90F8-00A9-8845-459083701547}"/>
              </a:ext>
            </a:extLst>
          </p:cNvPr>
          <p:cNvSpPr/>
          <p:nvPr/>
        </p:nvSpPr>
        <p:spPr>
          <a:xfrm>
            <a:off x="2512598" y="2107770"/>
            <a:ext cx="2132537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0B011FFE-98C0-A946-238A-D8D91B07EE8C}"/>
              </a:ext>
            </a:extLst>
          </p:cNvPr>
          <p:cNvSpPr/>
          <p:nvPr/>
        </p:nvSpPr>
        <p:spPr>
          <a:xfrm>
            <a:off x="4535904" y="3056914"/>
            <a:ext cx="179571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2DCBE856-9BB1-CA3E-3975-9E8C1085EFC3}"/>
              </a:ext>
            </a:extLst>
          </p:cNvPr>
          <p:cNvSpPr/>
          <p:nvPr/>
        </p:nvSpPr>
        <p:spPr>
          <a:xfrm>
            <a:off x="4075178" y="3564000"/>
            <a:ext cx="939557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48CBA01-F9D1-644A-51C6-2D4F4DD7C02A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3858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①農業生産の向上と手工業・商業の発展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江南デルタ </a:t>
            </a:r>
            <a:r>
              <a:rPr lang="ja-JP" altLang="en-US" sz="3200" dirty="0">
                <a:latin typeface="+mn-ea"/>
              </a:rPr>
              <a:t>：生糸・絹織物・綿織物の</a:t>
            </a:r>
            <a:endParaRPr lang="en-US" altLang="ja-JP" sz="3200" dirty="0">
              <a:latin typeface="+mn-ea"/>
            </a:endParaRPr>
          </a:p>
          <a:p>
            <a:pPr marL="0" lvl="0" indent="2598738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家内制手工業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長江中流：稲作の中心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→「湖広熟すれば天下足る」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山西商人 </a:t>
            </a:r>
            <a:r>
              <a:rPr lang="ja-JP" altLang="en-US" sz="3200" dirty="0">
                <a:latin typeface="+mn-ea"/>
              </a:rPr>
              <a:t>・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徽州商人  </a:t>
            </a:r>
            <a:r>
              <a:rPr lang="ja-JP" altLang="en-US" sz="3200" dirty="0">
                <a:latin typeface="+mn-ea"/>
              </a:rPr>
              <a:t>が塩の専売や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軍需で富を得る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福建の人々は海上交易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　各地に同郷者の拠点である会館・公所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を設ける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明後期の産業・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商業の発展①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02C49F10-96CD-3419-1B58-4D51643869C3}"/>
              </a:ext>
            </a:extLst>
          </p:cNvPr>
          <p:cNvSpPr/>
          <p:nvPr/>
        </p:nvSpPr>
        <p:spPr>
          <a:xfrm>
            <a:off x="885054" y="2093481"/>
            <a:ext cx="218220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88025DBA-E3DE-D935-1721-3B49B74357D6}"/>
              </a:ext>
            </a:extLst>
          </p:cNvPr>
          <p:cNvSpPr/>
          <p:nvPr/>
        </p:nvSpPr>
        <p:spPr>
          <a:xfrm>
            <a:off x="883022" y="4053600"/>
            <a:ext cx="176492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C03FD945-6145-6685-B2B8-2D3123F548E7}"/>
              </a:ext>
            </a:extLst>
          </p:cNvPr>
          <p:cNvSpPr/>
          <p:nvPr/>
        </p:nvSpPr>
        <p:spPr>
          <a:xfrm>
            <a:off x="2994138" y="4053600"/>
            <a:ext cx="18360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hlinkClick r:id="rId2" action="ppaction://hlinksldjump"/>
            <a:extLst>
              <a:ext uri="{FF2B5EF4-FFF2-40B4-BE49-F238E27FC236}">
                <a16:creationId xmlns:a16="http://schemas.microsoft.com/office/drawing/2014/main" id="{BDAD9A63-C1A6-2EEE-5EE4-95361DC9290D}"/>
              </a:ext>
            </a:extLst>
          </p:cNvPr>
          <p:cNvSpPr txBox="1"/>
          <p:nvPr/>
        </p:nvSpPr>
        <p:spPr>
          <a:xfrm>
            <a:off x="6076739" y="2644961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p.139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4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5220A04-9F7D-F9CF-2008-BE49068A883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20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p.139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図④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明代の産業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20B0005-940A-1605-2372-F07112F9B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3792" y="1116407"/>
            <a:ext cx="4236416" cy="547359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80F43D-0C00-53AD-5770-ED16994A80F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8307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②「大航海時代」とのつながり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中国の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陶磁器 </a:t>
            </a:r>
            <a:r>
              <a:rPr lang="ja-JP" altLang="en-US" sz="3200" dirty="0">
                <a:latin typeface="+mn-ea"/>
              </a:rPr>
              <a:t>と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生糸  </a:t>
            </a:r>
            <a:r>
              <a:rPr lang="ja-JP" altLang="en-US" sz="3200" dirty="0">
                <a:latin typeface="+mn-ea"/>
              </a:rPr>
              <a:t>が国際的な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商品となる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　日本銀 </a:t>
            </a:r>
            <a:r>
              <a:rPr lang="ja-JP" altLang="en-US" sz="3200" dirty="0">
                <a:latin typeface="+mn-ea"/>
              </a:rPr>
              <a:t>・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メキシコ銀  </a:t>
            </a:r>
            <a:r>
              <a:rPr lang="ja-JP" altLang="en-US" sz="3200" dirty="0">
                <a:latin typeface="+mn-ea"/>
              </a:rPr>
              <a:t>が貿易の対価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として流入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中国では銀の使用が一般化し，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銀で納税する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一条鞭法  </a:t>
            </a:r>
            <a:r>
              <a:rPr lang="ja-JP" altLang="en-US" sz="3200" dirty="0">
                <a:latin typeface="+mn-ea"/>
              </a:rPr>
              <a:t>が広まる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明後期の産業・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商業の発展②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84941C00-C070-9CC9-3124-8C49BEB96E39}"/>
              </a:ext>
            </a:extLst>
          </p:cNvPr>
          <p:cNvSpPr/>
          <p:nvPr/>
        </p:nvSpPr>
        <p:spPr>
          <a:xfrm>
            <a:off x="2109330" y="2083706"/>
            <a:ext cx="135635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72C23ADA-714B-8339-3747-41B4A8A49555}"/>
              </a:ext>
            </a:extLst>
          </p:cNvPr>
          <p:cNvSpPr/>
          <p:nvPr/>
        </p:nvSpPr>
        <p:spPr>
          <a:xfrm>
            <a:off x="3869551" y="2083706"/>
            <a:ext cx="95080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7F85B0FF-8891-05E4-87C0-F8CDD8F708BF}"/>
              </a:ext>
            </a:extLst>
          </p:cNvPr>
          <p:cNvSpPr/>
          <p:nvPr/>
        </p:nvSpPr>
        <p:spPr>
          <a:xfrm>
            <a:off x="1197747" y="3080978"/>
            <a:ext cx="147230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07E05488-80E7-F688-7C7C-26E9B6EFE625}"/>
              </a:ext>
            </a:extLst>
          </p:cNvPr>
          <p:cNvSpPr/>
          <p:nvPr/>
        </p:nvSpPr>
        <p:spPr>
          <a:xfrm>
            <a:off x="3314701" y="4532400"/>
            <a:ext cx="177879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A70105E2-7D79-4A6E-52A4-0AF8CBBD5C64}"/>
              </a:ext>
            </a:extLst>
          </p:cNvPr>
          <p:cNvSpPr/>
          <p:nvPr/>
        </p:nvSpPr>
        <p:spPr>
          <a:xfrm>
            <a:off x="3008376" y="3080978"/>
            <a:ext cx="224942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870481-234F-3423-DC32-EF1B062035D0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03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①農村の状況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科挙合格者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→地方で勢威をもつ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郷紳 </a:t>
            </a:r>
            <a:r>
              <a:rPr lang="ja-JP" altLang="en-US" sz="3200" dirty="0">
                <a:latin typeface="+mn-ea"/>
              </a:rPr>
              <a:t>となる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農村では家族経営の小農民が手工業も行う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大規模経営は一般的ではなく，有力者も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世襲はなかった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BFFA95-FBF9-BCA1-289B-FDE80F59049F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明後期の社会と文化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①</a:t>
            </a:r>
            <a:endParaRPr kumimoji="1" lang="ja-JP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2824A0CF-0C75-F756-B73A-012A94965532}"/>
              </a:ext>
            </a:extLst>
          </p:cNvPr>
          <p:cNvSpPr/>
          <p:nvPr/>
        </p:nvSpPr>
        <p:spPr>
          <a:xfrm>
            <a:off x="4534638" y="2577001"/>
            <a:ext cx="93974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7C60F89-6416-CA1D-C2C6-9CDDB198B61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175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②文化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大衆向けの四大奇書：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</a:t>
            </a:r>
            <a:r>
              <a:rPr lang="en-US" altLang="ja-JP" sz="3200" dirty="0">
                <a:latin typeface="+mn-ea"/>
              </a:rPr>
              <a:t>『</a:t>
            </a:r>
            <a:r>
              <a:rPr lang="ja-JP" altLang="en-US" sz="3200" dirty="0">
                <a:latin typeface="+mn-ea"/>
              </a:rPr>
              <a:t>西遊記</a:t>
            </a:r>
            <a:r>
              <a:rPr lang="en-US" altLang="ja-JP" sz="3200" dirty="0">
                <a:latin typeface="+mn-ea"/>
              </a:rPr>
              <a:t>』『</a:t>
            </a:r>
            <a:r>
              <a:rPr lang="ja-JP" altLang="en-US" sz="3200" dirty="0">
                <a:latin typeface="+mn-ea"/>
              </a:rPr>
              <a:t>水滸伝</a:t>
            </a:r>
            <a:r>
              <a:rPr lang="en-US" altLang="ja-JP" sz="3200" dirty="0">
                <a:latin typeface="+mn-ea"/>
              </a:rPr>
              <a:t>』『</a:t>
            </a:r>
            <a:r>
              <a:rPr lang="ja-JP" altLang="en-US" sz="3200" dirty="0">
                <a:latin typeface="+mn-ea"/>
              </a:rPr>
              <a:t>三国志演義</a:t>
            </a:r>
            <a:r>
              <a:rPr lang="en-US" altLang="ja-JP" sz="3200" dirty="0">
                <a:latin typeface="+mn-ea"/>
              </a:rPr>
              <a:t>』</a:t>
            </a:r>
            <a:r>
              <a:rPr lang="ja-JP" altLang="en-US" sz="3200" dirty="0">
                <a:latin typeface="+mn-ea"/>
              </a:rPr>
              <a:t>など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民衆も茶の飲用・陶磁器や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綿 </a:t>
            </a:r>
            <a:r>
              <a:rPr lang="ja-JP" altLang="en-US" sz="3200" dirty="0">
                <a:latin typeface="+mn-ea"/>
              </a:rPr>
              <a:t>の使用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陽明学</a:t>
            </a:r>
            <a:r>
              <a:rPr lang="ja-JP" altLang="en-US" sz="3200" dirty="0">
                <a:latin typeface="+mn-ea"/>
              </a:rPr>
              <a:t>：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王陽明</a:t>
            </a:r>
            <a:r>
              <a:rPr lang="ja-JP" altLang="en-US" sz="3200" dirty="0">
                <a:latin typeface="+mn-ea"/>
              </a:rPr>
              <a:t> が説く，個人の心情と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　　　　実践を重視　</a:t>
            </a:r>
            <a:endParaRPr lang="en-US" altLang="ja-JP" sz="3200" dirty="0">
              <a:solidFill>
                <a:srgbClr val="FF0000"/>
              </a:solidFill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</a:t>
            </a:r>
            <a:r>
              <a:rPr lang="en-US" altLang="ja-JP" sz="3200" dirty="0">
                <a:latin typeface="+mn-ea"/>
              </a:rPr>
              <a:t>『</a:t>
            </a:r>
            <a:r>
              <a:rPr lang="ja-JP" altLang="en-US" sz="3200" dirty="0">
                <a:latin typeface="+mn-ea"/>
              </a:rPr>
              <a:t>天工開物</a:t>
            </a:r>
            <a:r>
              <a:rPr lang="en-US" altLang="ja-JP" sz="3200" dirty="0">
                <a:latin typeface="+mn-ea"/>
              </a:rPr>
              <a:t>』</a:t>
            </a:r>
            <a:r>
              <a:rPr lang="ja-JP" altLang="en-US" sz="3200" dirty="0">
                <a:latin typeface="+mn-ea"/>
              </a:rPr>
              <a:t>など多くの分野で実用書が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著される</a:t>
            </a:r>
          </a:p>
          <a:p>
            <a:pPr marL="0" lvl="0" indent="363538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イエズス会：ヨーロッパの知識・技術を</a:t>
            </a:r>
            <a:endParaRPr lang="en-US" altLang="ja-JP" sz="3200" dirty="0">
              <a:latin typeface="+mn-ea"/>
            </a:endParaRPr>
          </a:p>
          <a:p>
            <a:pPr marL="0" lvl="0" indent="363538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　　　　　紹介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BFFA95-FBF9-BCA1-289B-FDE80F59049F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明後期の社会と文化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②</a:t>
            </a:r>
            <a:endParaRPr kumimoji="1" lang="ja-JP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39E3B333-CC9B-1366-BF84-BEEDE24819A7}"/>
              </a:ext>
            </a:extLst>
          </p:cNvPr>
          <p:cNvSpPr/>
          <p:nvPr/>
        </p:nvSpPr>
        <p:spPr>
          <a:xfrm>
            <a:off x="5750719" y="3081600"/>
            <a:ext cx="51673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17B4DCA5-9B79-B293-1CD7-E74582CFC52F}"/>
              </a:ext>
            </a:extLst>
          </p:cNvPr>
          <p:cNvSpPr/>
          <p:nvPr/>
        </p:nvSpPr>
        <p:spPr>
          <a:xfrm>
            <a:off x="851661" y="3564000"/>
            <a:ext cx="1366253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BB9EB2AA-FEBB-2793-0266-82DA9473EEEA}"/>
              </a:ext>
            </a:extLst>
          </p:cNvPr>
          <p:cNvSpPr/>
          <p:nvPr/>
        </p:nvSpPr>
        <p:spPr>
          <a:xfrm>
            <a:off x="2474610" y="3564000"/>
            <a:ext cx="1366253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テキスト ボックス 1">
            <a:hlinkClick r:id="rId2" action="ppaction://hlinksldjump"/>
            <a:extLst>
              <a:ext uri="{FF2B5EF4-FFF2-40B4-BE49-F238E27FC236}">
                <a16:creationId xmlns:a16="http://schemas.microsoft.com/office/drawing/2014/main" id="{EF774D86-B675-5016-9789-48A9050968A5}"/>
              </a:ext>
            </a:extLst>
          </p:cNvPr>
          <p:cNvSpPr txBox="1"/>
          <p:nvPr/>
        </p:nvSpPr>
        <p:spPr>
          <a:xfrm>
            <a:off x="1942061" y="1646748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p.140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2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E2DF69-8C6C-338B-0F36-EE4A5867802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584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6" grpId="0" animBg="1"/>
      <p:bldP spid="6" grpId="1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p.140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図②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明代の主な書物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図 2" descr="文字の書かれた紙&#10;&#10;自動的に生成された説明">
            <a:extLst>
              <a:ext uri="{FF2B5EF4-FFF2-40B4-BE49-F238E27FC236}">
                <a16:creationId xmlns:a16="http://schemas.microsoft.com/office/drawing/2014/main" id="{1D9956A1-EF44-5C4F-983B-70A9D8C72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08" y="1218383"/>
            <a:ext cx="5165784" cy="541011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10C9C50-1F4A-0BAF-7ED3-AB9242B4114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8908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字幕 6">
            <a:extLst>
              <a:ext uri="{FF2B5EF4-FFF2-40B4-BE49-F238E27FC236}">
                <a16:creationId xmlns:a16="http://schemas.microsoft.com/office/drawing/2014/main" id="{F53D9FF6-89BC-D867-BAE6-7A8463D428F0}"/>
              </a:ext>
            </a:extLst>
          </p:cNvPr>
          <p:cNvSpPr txBox="1">
            <a:spLocks/>
          </p:cNvSpPr>
          <p:nvPr/>
        </p:nvSpPr>
        <p:spPr>
          <a:xfrm>
            <a:off x="1341782" y="4429437"/>
            <a:ext cx="73738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1431925" algn="l"/>
              </a:tabLst>
            </a:pPr>
            <a:r>
              <a:rPr lang="ja-JP" altLang="en-US" sz="3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３</a:t>
            </a:r>
            <a:r>
              <a:rPr lang="ja-JP" altLang="en-US" sz="3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諸地域の交流・再編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２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章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アジア諸地域の成熟とヨーロッパ</a:t>
            </a:r>
            <a:b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の進出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E1D55A5-A50B-B009-DE8F-2818A0AD4FD1}"/>
              </a:ext>
            </a:extLst>
          </p:cNvPr>
          <p:cNvSpPr txBox="1"/>
          <p:nvPr/>
        </p:nvSpPr>
        <p:spPr>
          <a:xfrm>
            <a:off x="947350" y="600785"/>
            <a:ext cx="362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  <a:latin typeface="+mn-ea"/>
              </a:rPr>
              <a:t>教科書</a:t>
            </a:r>
            <a:r>
              <a:rPr kumimoji="1" lang="en-US" altLang="ja-JP" sz="2400" b="1" dirty="0">
                <a:solidFill>
                  <a:schemeClr val="bg1"/>
                </a:solidFill>
                <a:latin typeface="+mn-ea"/>
              </a:rPr>
              <a:t>p.</a:t>
            </a:r>
            <a:r>
              <a:rPr lang="en-US" altLang="ja-JP" sz="2400" b="1" dirty="0">
                <a:solidFill>
                  <a:schemeClr val="bg1"/>
                </a:solidFill>
                <a:latin typeface="+mn-ea"/>
              </a:rPr>
              <a:t>135</a:t>
            </a:r>
            <a:r>
              <a:rPr kumimoji="1" lang="ja-JP" altLang="en-US" sz="2400" b="1" dirty="0">
                <a:solidFill>
                  <a:schemeClr val="bg1"/>
                </a:solidFill>
                <a:latin typeface="+mn-ea"/>
              </a:rPr>
              <a:t>～</a:t>
            </a:r>
            <a:r>
              <a:rPr lang="en-US" altLang="ja-JP" sz="2400" b="1" dirty="0">
                <a:solidFill>
                  <a:schemeClr val="bg1"/>
                </a:solidFill>
                <a:latin typeface="+mn-ea"/>
              </a:rPr>
              <a:t>143</a:t>
            </a:r>
            <a:endParaRPr kumimoji="1" lang="ja-JP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タイトル 5">
            <a:extLst>
              <a:ext uri="{FF2B5EF4-FFF2-40B4-BE49-F238E27FC236}">
                <a16:creationId xmlns:a16="http://schemas.microsoft.com/office/drawing/2014/main" id="{0034C081-218B-C0A3-5A58-AE17277641D6}"/>
              </a:ext>
            </a:extLst>
          </p:cNvPr>
          <p:cNvSpPr txBox="1">
            <a:spLocks/>
          </p:cNvSpPr>
          <p:nvPr/>
        </p:nvSpPr>
        <p:spPr>
          <a:xfrm>
            <a:off x="700592" y="1062449"/>
            <a:ext cx="1683945" cy="24496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chemeClr val="tx1"/>
                </a:solidFill>
                <a:latin typeface="+mj-lt"/>
                <a:ea typeface="ＭＳ Ｐゴシック" panose="020B060007020508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5400" dirty="0">
                <a:solidFill>
                  <a:schemeClr val="bg1"/>
                </a:solidFill>
                <a:latin typeface="+mn-ea"/>
                <a:ea typeface="+mn-ea"/>
              </a:rPr>
              <a:t>１節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FAFB10-6651-A05C-F496-44AC20C464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90116" y="1062450"/>
            <a:ext cx="5839484" cy="2449679"/>
          </a:xfrm>
        </p:spPr>
        <p:txBody>
          <a:bodyPr anchor="ctr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明の国際秩序と東・東南アジア</a:t>
            </a:r>
            <a:endParaRPr 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05E945-432F-F3EE-2779-0F21151291A5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7373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①明の海禁＝朝貢体制への対抗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私貿易</a:t>
            </a:r>
            <a:r>
              <a:rPr lang="en-US" altLang="ja-JP" sz="3200" dirty="0">
                <a:latin typeface="+mn-ea"/>
              </a:rPr>
              <a:t>+</a:t>
            </a:r>
            <a:r>
              <a:rPr lang="ja-JP" altLang="en-US" sz="3200" dirty="0">
                <a:latin typeface="+mn-ea"/>
              </a:rPr>
              <a:t>海賊→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後期倭寇</a:t>
            </a:r>
            <a:r>
              <a:rPr lang="ja-JP" altLang="en-US" sz="3200" dirty="0">
                <a:latin typeface="+mn-ea"/>
              </a:rPr>
              <a:t> ←明，日本以外と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民間貿易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互市 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を認める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北方：モンゴルのアルタンにも国境貿易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を認める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07600" y="0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16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～</a:t>
            </a:r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17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世紀の貿易をめぐる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動きと政治・社会変動①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12EFF666-D18B-D8DB-4642-B4CE7F2212D7}"/>
              </a:ext>
            </a:extLst>
          </p:cNvPr>
          <p:cNvSpPr/>
          <p:nvPr/>
        </p:nvSpPr>
        <p:spPr>
          <a:xfrm>
            <a:off x="3636358" y="2100500"/>
            <a:ext cx="1764317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5C665ADE-35A7-8F1D-A244-84EEB262EC0A}"/>
              </a:ext>
            </a:extLst>
          </p:cNvPr>
          <p:cNvSpPr/>
          <p:nvPr/>
        </p:nvSpPr>
        <p:spPr>
          <a:xfrm>
            <a:off x="2663372" y="2590672"/>
            <a:ext cx="99048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hlinkClick r:id="rId2" action="ppaction://hlinksldjump"/>
            <a:extLst>
              <a:ext uri="{FF2B5EF4-FFF2-40B4-BE49-F238E27FC236}">
                <a16:creationId xmlns:a16="http://schemas.microsoft.com/office/drawing/2014/main" id="{1B079F2E-6236-1B1E-05F6-8BA78E1BCCCC}"/>
              </a:ext>
            </a:extLst>
          </p:cNvPr>
          <p:cNvSpPr txBox="1"/>
          <p:nvPr/>
        </p:nvSpPr>
        <p:spPr>
          <a:xfrm>
            <a:off x="6336000" y="1602000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p.141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7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2E3805-2D17-8D7B-93EE-04D9E6DDD100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953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p.141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図⑦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世紀の明を取り巻く状況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73D002D-CB75-1104-18E2-CD3FB1E54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8741" y="1218383"/>
            <a:ext cx="4326518" cy="541011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2C3E7A-5710-4A8B-B459-13A0E500F2A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6188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②新興武装勢力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東方：女真が統合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日本：織田信長・豊臣秀吉が鉄砲・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　　貿易港・銀山を掌握し統一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秀吉の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朝鮮出兵</a:t>
            </a:r>
            <a:br>
              <a:rPr lang="en-US" altLang="ja-JP" sz="3200" dirty="0">
                <a:solidFill>
                  <a:srgbClr val="FF0000"/>
                </a:solidFill>
                <a:latin typeface="+mn-ea"/>
              </a:rPr>
            </a:b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</a:t>
            </a:r>
            <a:r>
              <a:rPr lang="ja-JP" altLang="en-US" sz="3200" dirty="0">
                <a:latin typeface="+mn-ea"/>
              </a:rPr>
              <a:t>→中国との貿易が困難に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徳川家康は東南アジアなどに朱印船遣わす</a:t>
            </a:r>
            <a:endParaRPr lang="en-US" altLang="ja-JP" sz="3200" dirty="0">
              <a:latin typeface="+mn-ea"/>
            </a:endParaRP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　→中国商人と現地で交易，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　オランダ商人も貿易に参入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07600" y="0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16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～</a:t>
            </a:r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17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世紀の貿易をめぐる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動きと政治・社会変動②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CA748FC8-C639-7D7B-B1F4-B3F7DF71BE91}"/>
              </a:ext>
            </a:extLst>
          </p:cNvPr>
          <p:cNvSpPr/>
          <p:nvPr/>
        </p:nvSpPr>
        <p:spPr>
          <a:xfrm>
            <a:off x="2106273" y="3551968"/>
            <a:ext cx="186414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hlinkClick r:id="rId2" action="ppaction://hlinksldjump"/>
            <a:extLst>
              <a:ext uri="{FF2B5EF4-FFF2-40B4-BE49-F238E27FC236}">
                <a16:creationId xmlns:a16="http://schemas.microsoft.com/office/drawing/2014/main" id="{9CD2FF19-1C9F-F36B-532A-338B0A2CE0BF}"/>
              </a:ext>
            </a:extLst>
          </p:cNvPr>
          <p:cNvSpPr txBox="1"/>
          <p:nvPr/>
        </p:nvSpPr>
        <p:spPr>
          <a:xfrm>
            <a:off x="6803289" y="5549579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p.142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1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5EAED3E-138A-A838-976B-0D8AF50A7D9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6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p.142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図①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世紀初めの東アジア交易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373142D-B2AB-D253-7034-CC895ED5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91" y="1882054"/>
            <a:ext cx="8646017" cy="380136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0D81E21-3E7B-D9D6-CBAF-4F4DC358DBD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2558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③明の滅亡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張居正の中央集権的改革に対する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地方の反発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税は軍備などに使われ，農村が窮乏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李自成の乱  </a:t>
            </a:r>
            <a:r>
              <a:rPr lang="ja-JP" altLang="en-US" sz="3200" dirty="0">
                <a:latin typeface="+mn-ea"/>
              </a:rPr>
              <a:t>で滅亡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07600" y="0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16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～</a:t>
            </a:r>
            <a:r>
              <a:rPr lang="en-US" altLang="ja-JP" sz="4000" b="1" dirty="0">
                <a:solidFill>
                  <a:schemeClr val="bg1"/>
                </a:solidFill>
                <a:latin typeface="+mn-ea"/>
              </a:rPr>
              <a:t>17</a:t>
            </a:r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世紀の貿易をめぐる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動きと政治・社会変動③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DF8C78F2-6654-844A-E2A8-AF94D33F2ADF}"/>
              </a:ext>
            </a:extLst>
          </p:cNvPr>
          <p:cNvSpPr/>
          <p:nvPr/>
        </p:nvSpPr>
        <p:spPr>
          <a:xfrm>
            <a:off x="1266977" y="3557018"/>
            <a:ext cx="2256291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2C6CFAD-EA21-59FF-02AD-84AA3BB51E99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549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3" y="1582615"/>
            <a:ext cx="8587581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清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女真人は明との交易をめぐり抗争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ヌルハチ </a:t>
            </a:r>
            <a:r>
              <a:rPr lang="ja-JP" altLang="en-US" sz="3200" dirty="0">
                <a:latin typeface="+mn-ea"/>
              </a:rPr>
              <a:t>が女真人を統合，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八旗 </a:t>
            </a:r>
            <a:r>
              <a:rPr lang="ja-JP" altLang="en-US" sz="3200" dirty="0">
                <a:latin typeface="+mn-ea"/>
              </a:rPr>
              <a:t>を編成→後金を建国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ホンタイジ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→民族名を満洲，国号を大清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清  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に改める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→皇帝と大ハーンを兼ねる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李自成の乱で混乱する中国を平定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07600" y="0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清の形成と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チベット仏教世界①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B53DAF8E-7649-50E7-B685-5C2FB76E6AD6}"/>
              </a:ext>
            </a:extLst>
          </p:cNvPr>
          <p:cNvSpPr/>
          <p:nvPr/>
        </p:nvSpPr>
        <p:spPr>
          <a:xfrm>
            <a:off x="1286030" y="2590672"/>
            <a:ext cx="174346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77D5E902-178B-AA71-3EB8-85F96767C08F}"/>
              </a:ext>
            </a:extLst>
          </p:cNvPr>
          <p:cNvSpPr/>
          <p:nvPr/>
        </p:nvSpPr>
        <p:spPr>
          <a:xfrm>
            <a:off x="1287276" y="3080978"/>
            <a:ext cx="94157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08309118-4754-84C4-1C39-DBA847FD3A49}"/>
              </a:ext>
            </a:extLst>
          </p:cNvPr>
          <p:cNvSpPr/>
          <p:nvPr/>
        </p:nvSpPr>
        <p:spPr>
          <a:xfrm>
            <a:off x="6344889" y="4052528"/>
            <a:ext cx="589311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A145D821-D1D9-B852-8EFD-96CCC78D026A}"/>
              </a:ext>
            </a:extLst>
          </p:cNvPr>
          <p:cNvSpPr/>
          <p:nvPr/>
        </p:nvSpPr>
        <p:spPr>
          <a:xfrm>
            <a:off x="867035" y="1598400"/>
            <a:ext cx="62839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F947856-E86A-3C3F-7AEF-DAD5B7D9811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35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  <p:bldP spid="4" grpId="1" animBg="1"/>
      <p:bldP spid="6" grpId="0" animBg="1"/>
      <p:bldP spid="6" grpId="1" animBg="1"/>
      <p:bldP spid="8" grpId="0" animBg="1"/>
      <p:bldP spid="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チベット仏教  </a:t>
            </a:r>
            <a:r>
              <a:rPr lang="ja-JP" altLang="en-US" sz="3200" dirty="0">
                <a:latin typeface="+mn-ea"/>
              </a:rPr>
              <a:t>の拡大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ダライ</a:t>
            </a:r>
            <a:r>
              <a:rPr lang="en-US" altLang="ja-JP" sz="3200" dirty="0">
                <a:solidFill>
                  <a:srgbClr val="FF0000"/>
                </a:solidFill>
                <a:latin typeface="+mn-ea"/>
              </a:rPr>
              <a:t>=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ラマ </a:t>
            </a:r>
            <a:r>
              <a:rPr lang="ja-JP" altLang="en-US" sz="3200" dirty="0">
                <a:latin typeface="+mn-ea"/>
              </a:rPr>
              <a:t>の影響力はパミール以東一帯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に及ぶ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  <a:tabLst>
                <a:tab pos="628650" algn="l"/>
              </a:tabLst>
            </a:pPr>
            <a:r>
              <a:rPr lang="ja-JP" altLang="en-US" sz="3200" dirty="0">
                <a:latin typeface="+mn-ea"/>
              </a:rPr>
              <a:t>　ダライ</a:t>
            </a:r>
            <a:r>
              <a:rPr lang="en-US" altLang="ja-JP" sz="3200" dirty="0">
                <a:latin typeface="+mn-ea"/>
              </a:rPr>
              <a:t>=</a:t>
            </a:r>
            <a:r>
              <a:rPr lang="ja-JP" altLang="en-US" sz="3200" dirty="0">
                <a:latin typeface="+mn-ea"/>
              </a:rPr>
              <a:t>ラマをめぐりモンゴル・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オイラト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ジュンガル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，女真の間で争い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となる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231B36-2DAE-FEC9-9CE4-0371A04838DB}"/>
              </a:ext>
            </a:extLst>
          </p:cNvPr>
          <p:cNvSpPr txBox="1"/>
          <p:nvPr/>
        </p:nvSpPr>
        <p:spPr>
          <a:xfrm>
            <a:off x="507600" y="0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清の形成と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チベット仏教世界②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396E9001-3628-0CA9-0735-5091DF1DE8D2}"/>
              </a:ext>
            </a:extLst>
          </p:cNvPr>
          <p:cNvSpPr/>
          <p:nvPr/>
        </p:nvSpPr>
        <p:spPr>
          <a:xfrm>
            <a:off x="866776" y="1598400"/>
            <a:ext cx="268605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F4CFDE62-D000-4123-0B92-0A1D573B0737}"/>
              </a:ext>
            </a:extLst>
          </p:cNvPr>
          <p:cNvSpPr/>
          <p:nvPr/>
        </p:nvSpPr>
        <p:spPr>
          <a:xfrm>
            <a:off x="866776" y="2095738"/>
            <a:ext cx="246697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12CD862-CD27-7E58-BFCD-B9DD7FA156E8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65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" grpId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D2B16565-F88D-4560-AD4C-54A9657E833A}"/>
              </a:ext>
            </a:extLst>
          </p:cNvPr>
          <p:cNvSpPr txBox="1">
            <a:spLocks/>
          </p:cNvSpPr>
          <p:nvPr/>
        </p:nvSpPr>
        <p:spPr>
          <a:xfrm>
            <a:off x="545880" y="1861686"/>
            <a:ext cx="8176087" cy="1527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0" lang="ja-JP" altLang="en-US" sz="3200" dirty="0">
                <a:solidFill>
                  <a:prstClr val="black"/>
                </a:solidFill>
                <a:latin typeface="+mn-ea"/>
              </a:rPr>
              <a:t>明と世界各地の結びつきにはどのような特徴があるか，あなたの考えを説明しよう。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</p:cNvPr>
          <p:cNvSpPr/>
          <p:nvPr/>
        </p:nvSpPr>
        <p:spPr>
          <a:xfrm rot="10800000" flipH="1">
            <a:off x="8784000" y="6625087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17" name="ホームベース 16"/>
          <p:cNvSpPr/>
          <p:nvPr/>
        </p:nvSpPr>
        <p:spPr>
          <a:xfrm>
            <a:off x="300657" y="209292"/>
            <a:ext cx="2909144" cy="720000"/>
          </a:xfrm>
          <a:prstGeom prst="homePlate">
            <a:avLst>
              <a:gd name="adj" fmla="val 44920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sz="35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r>
              <a:rPr lang="ja-JP" altLang="en-US" sz="35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節のまとめ</a:t>
            </a:r>
            <a:endParaRPr kumimoji="1" lang="ja-JP" altLang="en-US" sz="35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8937DEF-E16A-3481-F502-7B95DA3457C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60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プレースホルダー 6">
            <a:extLst>
              <a:ext uri="{FF2B5EF4-FFF2-40B4-BE49-F238E27FC236}">
                <a16:creationId xmlns:a16="http://schemas.microsoft.com/office/drawing/2014/main" id="{5881829E-7896-481B-B1F1-A81E369F000B}"/>
              </a:ext>
            </a:extLst>
          </p:cNvPr>
          <p:cNvSpPr txBox="1">
            <a:spLocks/>
          </p:cNvSpPr>
          <p:nvPr/>
        </p:nvSpPr>
        <p:spPr>
          <a:xfrm>
            <a:off x="366299" y="3238236"/>
            <a:ext cx="8401878" cy="3209222"/>
          </a:xfrm>
          <a:prstGeom prst="rect">
            <a:avLst/>
          </a:prstGeom>
          <a:solidFill>
            <a:schemeClr val="bg1"/>
          </a:solidFill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138" indent="-719138">
              <a:buAutoNum type="arabicDbPeriod"/>
            </a:pPr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明と世界各地の結びつきの特徴を理解しよう。</a:t>
            </a:r>
          </a:p>
          <a:p>
            <a:pPr marL="723900" indent="-723900"/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２．明と世界各地の結びつきの特徴について考察</a:t>
            </a:r>
            <a:br>
              <a:rPr lang="en-US" altLang="ja-JP" sz="2800" dirty="0">
                <a:solidFill>
                  <a:schemeClr val="tx1"/>
                </a:solidFill>
                <a:latin typeface="+mn-ea"/>
              </a:rPr>
            </a:br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し，自分の言葉で表現しよう。</a:t>
            </a:r>
          </a:p>
        </p:txBody>
      </p:sp>
      <p:sp>
        <p:nvSpPr>
          <p:cNvPr id="8" name="タイトル 5">
            <a:extLst>
              <a:ext uri="{FF2B5EF4-FFF2-40B4-BE49-F238E27FC236}">
                <a16:creationId xmlns:a16="http://schemas.microsoft.com/office/drawing/2014/main" id="{1CA6D783-B112-4367-BFE9-CB13ACF8F8BC}"/>
              </a:ext>
            </a:extLst>
          </p:cNvPr>
          <p:cNvSpPr txBox="1">
            <a:spLocks/>
          </p:cNvSpPr>
          <p:nvPr/>
        </p:nvSpPr>
        <p:spPr>
          <a:xfrm>
            <a:off x="531447" y="1371178"/>
            <a:ext cx="8247080" cy="18034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>
                <a:solidFill>
                  <a:prstClr val="black"/>
                </a:solidFill>
                <a:latin typeface="+mn-ea"/>
                <a:ea typeface="+mn-ea"/>
                <a:cs typeface="+mn-cs"/>
              </a:rPr>
              <a:t>明と世界の諸地域は，どのように結びついていたのだろうか。</a:t>
            </a:r>
            <a:endParaRPr lang="en-US" altLang="ja-JP" dirty="0">
              <a:solidFill>
                <a:prstClr val="black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629859" y="2970978"/>
            <a:ext cx="3100893" cy="529839"/>
          </a:xfrm>
          <a:prstGeom prst="roundRect">
            <a:avLst>
              <a:gd name="adj" fmla="val 46382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0" rtlCol="0" anchor="ctr"/>
          <a:lstStyle/>
          <a:p>
            <a:pPr lvl="0" algn="ctr"/>
            <a:r>
              <a:rPr lang="ja-JP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学習のポイント</a:t>
            </a:r>
            <a:endParaRPr lang="ja-JP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E1E22DA-B869-4106-A1C3-159879C021D7}"/>
              </a:ext>
            </a:extLst>
          </p:cNvPr>
          <p:cNvSpPr/>
          <p:nvPr/>
        </p:nvSpPr>
        <p:spPr>
          <a:xfrm>
            <a:off x="511375" y="88345"/>
            <a:ext cx="1436297" cy="107395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algn="ctr" defTabSz="457200">
              <a:defRPr/>
            </a:pPr>
            <a:r>
              <a:rPr lang="ja-JP" altLang="en-US" sz="3500" b="1" dirty="0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節の</a:t>
            </a:r>
            <a:endParaRPr lang="en-US" altLang="ja-JP" sz="3500" b="1" dirty="0">
              <a:solidFill>
                <a:schemeClr val="accent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lvl="0" algn="ctr" defTabSz="457200">
              <a:defRPr/>
            </a:pPr>
            <a:r>
              <a:rPr lang="ja-JP" altLang="en-US" sz="3500" b="1" dirty="0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課題</a:t>
            </a:r>
          </a:p>
        </p:txBody>
      </p:sp>
      <p:sp>
        <p:nvSpPr>
          <p:cNvPr id="14" name="動作設定ボタン: 戻る/前へ 13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4000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4000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B7C7F14-5086-F1BF-CB6C-83E7BDCD14D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678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明 </a:t>
            </a:r>
            <a:r>
              <a:rPr lang="ja-JP" altLang="en-US" sz="3200" dirty="0">
                <a:latin typeface="+mn-ea"/>
              </a:rPr>
              <a:t>の太祖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朱元璋 </a:t>
            </a:r>
            <a:r>
              <a:rPr lang="ja-JP" altLang="en-US" sz="3200" dirty="0">
                <a:latin typeface="+mn-ea"/>
              </a:rPr>
              <a:t>・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洪武帝 </a:t>
            </a:r>
            <a:r>
              <a:rPr lang="en-US" altLang="ja-JP" sz="3200" dirty="0">
                <a:latin typeface="+mn-ea"/>
              </a:rPr>
              <a:t>)</a:t>
            </a:r>
            <a:endParaRPr lang="ja-JP" altLang="en-US" sz="3200" dirty="0">
              <a:latin typeface="+mn-ea"/>
            </a:endParaRPr>
          </a:p>
          <a:p>
            <a:pPr marL="533400" lvl="0" indent="-36195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「</a:t>
            </a:r>
            <a:r>
              <a:rPr lang="en-US" altLang="ja-JP" sz="3200" dirty="0">
                <a:latin typeface="+mn-ea"/>
              </a:rPr>
              <a:t>14</a:t>
            </a:r>
            <a:r>
              <a:rPr lang="ja-JP" altLang="en-US" sz="3200" dirty="0">
                <a:latin typeface="+mn-ea"/>
              </a:rPr>
              <a:t>世紀の危機」→紅巾の乱のなかから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　　　　　　 朱元璋が中国を統一</a:t>
            </a:r>
          </a:p>
          <a:p>
            <a:pPr marL="26670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ja-JP" sz="3200" dirty="0">
              <a:latin typeface="+mn-ea"/>
            </a:endParaRPr>
          </a:p>
          <a:p>
            <a:pPr marL="2667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江南から初めて中国を統一，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一世一元の制の始まり</a:t>
            </a:r>
            <a:endParaRPr lang="en-US" altLang="ja-JP" sz="3200" dirty="0">
              <a:latin typeface="+mn-ea"/>
            </a:endParaRPr>
          </a:p>
          <a:p>
            <a:pPr marL="2667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里甲制 </a:t>
            </a:r>
            <a:r>
              <a:rPr lang="ja-JP" altLang="en-US" sz="3200" dirty="0">
                <a:latin typeface="+mn-ea"/>
              </a:rPr>
              <a:t>で農民を直接把握，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衛所制 </a:t>
            </a:r>
            <a:r>
              <a:rPr lang="ja-JP" altLang="en-US" sz="3200" dirty="0">
                <a:latin typeface="+mn-ea"/>
              </a:rPr>
              <a:t>で軍を統括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3A27090-42E1-A5D6-498A-9FB276CD39FF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明の成立と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ユーラシア東方①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42F3E679-EDF0-1D40-2F12-6273C459AEAE}"/>
              </a:ext>
            </a:extLst>
          </p:cNvPr>
          <p:cNvSpPr/>
          <p:nvPr/>
        </p:nvSpPr>
        <p:spPr>
          <a:xfrm>
            <a:off x="733940" y="4521600"/>
            <a:ext cx="13680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F36EC9FF-61DC-9091-7A05-C435CA7E2FF5}"/>
              </a:ext>
            </a:extLst>
          </p:cNvPr>
          <p:cNvSpPr/>
          <p:nvPr/>
        </p:nvSpPr>
        <p:spPr>
          <a:xfrm>
            <a:off x="867035" y="1598400"/>
            <a:ext cx="55090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B41F30B2-92E0-9E31-A861-637F2244F282}"/>
              </a:ext>
            </a:extLst>
          </p:cNvPr>
          <p:cNvSpPr/>
          <p:nvPr/>
        </p:nvSpPr>
        <p:spPr>
          <a:xfrm>
            <a:off x="5705019" y="4521600"/>
            <a:ext cx="14040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メモ 6">
            <a:extLst>
              <a:ext uri="{FF2B5EF4-FFF2-40B4-BE49-F238E27FC236}">
                <a16:creationId xmlns:a16="http://schemas.microsoft.com/office/drawing/2014/main" id="{8A6D5A26-9210-554C-EF97-25B118A2DBED}"/>
              </a:ext>
            </a:extLst>
          </p:cNvPr>
          <p:cNvSpPr/>
          <p:nvPr/>
        </p:nvSpPr>
        <p:spPr>
          <a:xfrm>
            <a:off x="2817741" y="1600686"/>
            <a:ext cx="14040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BDE5F7D2-DF7D-834A-F3A5-E85A15A972A8}"/>
              </a:ext>
            </a:extLst>
          </p:cNvPr>
          <p:cNvSpPr/>
          <p:nvPr/>
        </p:nvSpPr>
        <p:spPr>
          <a:xfrm>
            <a:off x="4543573" y="1600686"/>
            <a:ext cx="14040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hlinkClick r:id="rId2" action="ppaction://hlinksldjump"/>
            <a:extLst>
              <a:ext uri="{FF2B5EF4-FFF2-40B4-BE49-F238E27FC236}">
                <a16:creationId xmlns:a16="http://schemas.microsoft.com/office/drawing/2014/main" id="{EDF207B4-7384-D084-8945-E05A39F8C895}"/>
              </a:ext>
            </a:extLst>
          </p:cNvPr>
          <p:cNvSpPr txBox="1"/>
          <p:nvPr/>
        </p:nvSpPr>
        <p:spPr>
          <a:xfrm>
            <a:off x="6062582" y="3139251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latin typeface="メイリオ" panose="020B0604030504040204" pitchFamily="50" charset="-128"/>
              </a:rPr>
              <a:t>p.135 </a:t>
            </a:r>
            <a:r>
              <a:rPr lang="ja-JP" altLang="en-US" sz="1600" b="1" dirty="0">
                <a:latin typeface="メイリオ" panose="020B0604030504040204" pitchFamily="50" charset="-128"/>
              </a:rPr>
              <a:t>図</a:t>
            </a:r>
            <a:r>
              <a:rPr lang="en-US" altLang="ja-JP" sz="1600" b="1" dirty="0">
                <a:latin typeface="メイリオ" panose="020B0604030504040204" pitchFamily="50" charset="-128"/>
              </a:rPr>
              <a:t>2</a:t>
            </a:r>
            <a:r>
              <a:rPr lang="ja-JP" altLang="en-US" sz="1600" b="1" dirty="0">
                <a:latin typeface="メイリオ" panose="020B0604030504040204" pitchFamily="50" charset="-128"/>
              </a:rPr>
              <a:t>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851E372-3DD0-9B1B-4B1F-0C89655551D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977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animBg="1"/>
      <p:bldP spid="8" grpId="1" animBg="1"/>
      <p:bldP spid="9" grpId="0" animBg="1"/>
      <p:bldP spid="9" grpId="1" animBg="1"/>
      <p:bldP spid="14" grpId="0" animBg="1"/>
      <p:bldP spid="14" grpId="1" animBg="1"/>
      <p:bldP spid="5" grpId="0" animBg="1"/>
      <p:bldP spid="5" grpId="1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p.135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図②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世紀の東アジア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図 5" descr="マップ&#10;&#10;自動的に生成された説明">
            <a:extLst>
              <a:ext uri="{FF2B5EF4-FFF2-40B4-BE49-F238E27FC236}">
                <a16:creationId xmlns:a16="http://schemas.microsoft.com/office/drawing/2014/main" id="{04022165-39B9-42E0-8EAA-467FDEDE2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57" y="1258267"/>
            <a:ext cx="6951086" cy="530299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204C09-5672-8800-E74A-308795427685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5206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永楽帝</a:t>
            </a:r>
          </a:p>
          <a:p>
            <a:pPr marL="0" lvl="0" indent="0" defTabSz="152400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靖難の役→反乱後，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永楽帝 </a:t>
            </a:r>
            <a:r>
              <a:rPr lang="ja-JP" altLang="en-US" sz="3200" dirty="0">
                <a:latin typeface="+mn-ea"/>
              </a:rPr>
              <a:t>が即位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北京 </a:t>
            </a:r>
            <a:r>
              <a:rPr lang="ja-JP" altLang="en-US" sz="3200" dirty="0">
                <a:latin typeface="+mn-ea"/>
              </a:rPr>
              <a:t>遷都</a:t>
            </a:r>
          </a:p>
          <a:p>
            <a:pPr marL="363538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ムスリムの宦官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鄭和  </a:t>
            </a:r>
            <a:r>
              <a:rPr lang="ja-JP" altLang="en-US" sz="3200" dirty="0">
                <a:latin typeface="+mn-ea"/>
              </a:rPr>
              <a:t>をインド</a:t>
            </a:r>
            <a:r>
              <a:rPr lang="ja-JP" altLang="en-US" sz="3200">
                <a:latin typeface="+mn-ea"/>
              </a:rPr>
              <a:t>洋に派遣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→東アフリカまで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③モンゴルのその後</a:t>
            </a:r>
          </a:p>
          <a:p>
            <a:pPr marL="3556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大元ウルスの朝廷はモンゴル高原に移る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→北元→弱体化</a:t>
            </a:r>
          </a:p>
          <a:p>
            <a:pPr marL="3556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モンゴルのオイラト部の圧力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→明，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長城  </a:t>
            </a:r>
            <a:r>
              <a:rPr lang="ja-JP" altLang="en-US" sz="3200" dirty="0">
                <a:latin typeface="+mn-ea"/>
              </a:rPr>
              <a:t>を堅固にして防衛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3A27090-42E1-A5D6-498A-9FB276CD39FF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明の成立と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ユーラシア東方②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メモ 6">
            <a:extLst>
              <a:ext uri="{FF2B5EF4-FFF2-40B4-BE49-F238E27FC236}">
                <a16:creationId xmlns:a16="http://schemas.microsoft.com/office/drawing/2014/main" id="{0724FE30-25C7-53B2-9F58-C8E5EC4F3256}"/>
              </a:ext>
            </a:extLst>
          </p:cNvPr>
          <p:cNvSpPr/>
          <p:nvPr/>
        </p:nvSpPr>
        <p:spPr>
          <a:xfrm>
            <a:off x="879030" y="1598400"/>
            <a:ext cx="134289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D36E226C-F884-3A84-C762-B6E2ACC17F1D}"/>
              </a:ext>
            </a:extLst>
          </p:cNvPr>
          <p:cNvSpPr/>
          <p:nvPr/>
        </p:nvSpPr>
        <p:spPr>
          <a:xfrm>
            <a:off x="4466290" y="2109600"/>
            <a:ext cx="136300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775FE464-8E32-71F9-AF1F-4690CA248053}"/>
              </a:ext>
            </a:extLst>
          </p:cNvPr>
          <p:cNvSpPr/>
          <p:nvPr/>
        </p:nvSpPr>
        <p:spPr>
          <a:xfrm>
            <a:off x="1286182" y="2590672"/>
            <a:ext cx="917771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93D38956-44AD-3425-2B1B-18A9540A6465}"/>
              </a:ext>
            </a:extLst>
          </p:cNvPr>
          <p:cNvSpPr/>
          <p:nvPr/>
        </p:nvSpPr>
        <p:spPr>
          <a:xfrm>
            <a:off x="3679740" y="3056914"/>
            <a:ext cx="98036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" name="メモ 6">
            <a:extLst>
              <a:ext uri="{FF2B5EF4-FFF2-40B4-BE49-F238E27FC236}">
                <a16:creationId xmlns:a16="http://schemas.microsoft.com/office/drawing/2014/main" id="{7C6E129C-2BC0-A279-EB04-E562A34208F0}"/>
              </a:ext>
            </a:extLst>
          </p:cNvPr>
          <p:cNvSpPr/>
          <p:nvPr/>
        </p:nvSpPr>
        <p:spPr>
          <a:xfrm>
            <a:off x="2036934" y="5977136"/>
            <a:ext cx="9792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A9912F-1905-AA7B-D80F-E59443067B19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986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 animBg="1"/>
      <p:bldP spid="2" grpId="1" animBg="1"/>
      <p:bldP spid="10" grpId="0" animBg="1"/>
      <p:bldP spid="10" grpId="1" animBg="1"/>
      <p:bldP spid="9" grpId="0" animBg="1"/>
      <p:bldP spid="9" grpId="1" animBg="1"/>
      <p:bldP spid="16" grpId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①日本の「</a:t>
            </a:r>
            <a:r>
              <a:rPr lang="en-US" altLang="ja-JP" sz="3200" dirty="0">
                <a:latin typeface="+mn-ea"/>
              </a:rPr>
              <a:t>14</a:t>
            </a:r>
            <a:r>
              <a:rPr lang="ja-JP" altLang="en-US" sz="3200" dirty="0">
                <a:latin typeface="+mn-ea"/>
              </a:rPr>
              <a:t>世紀の危機」</a:t>
            </a:r>
          </a:p>
          <a:p>
            <a:pPr marL="0" lvl="0" indent="449263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鎌倉幕府滅亡・南北朝の動乱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　</a:t>
            </a:r>
            <a:r>
              <a:rPr lang="ja-JP" altLang="en-US" sz="3200" dirty="0">
                <a:latin typeface="+mn-ea"/>
              </a:rPr>
              <a:t>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倭寇  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前期倭寇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の襲撃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　＋高麗・元の沿岸部の住民も合流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FF376F1-5813-9F8C-CAF1-F90CA6916E16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明の海禁＝朝貢体制と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アジア海域①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2F1ECD6B-2609-D171-0D68-43609B69CC05}"/>
              </a:ext>
            </a:extLst>
          </p:cNvPr>
          <p:cNvSpPr/>
          <p:nvPr/>
        </p:nvSpPr>
        <p:spPr>
          <a:xfrm>
            <a:off x="1693708" y="2590672"/>
            <a:ext cx="103746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352EAEA-A673-D958-C868-D67612C782F0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48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②明の対策</a:t>
            </a:r>
          </a:p>
          <a:p>
            <a:pPr marL="449263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明は倭寇を武力で禁じ，民間の貿易を禁止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→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海禁</a:t>
            </a:r>
          </a:p>
          <a:p>
            <a:pPr marL="449263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対外関係は国家間の冊封・朝貢に限る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海禁</a:t>
            </a:r>
            <a:r>
              <a:rPr lang="en-US" altLang="ja-JP" sz="3200" dirty="0">
                <a:solidFill>
                  <a:srgbClr val="FF0000"/>
                </a:solidFill>
                <a:latin typeface="+mn-ea"/>
              </a:rPr>
              <a:t>=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朝貢体制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→足利義満も明の冊封を受け朝貢貿易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勘合貿易 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に参加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FF376F1-5813-9F8C-CAF1-F90CA6916E16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明の海禁＝朝貢体制と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アジア海域②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E36FA200-A41B-3AFD-A9F5-186E24B6DCAE}"/>
              </a:ext>
            </a:extLst>
          </p:cNvPr>
          <p:cNvSpPr/>
          <p:nvPr/>
        </p:nvSpPr>
        <p:spPr>
          <a:xfrm>
            <a:off x="891731" y="3551968"/>
            <a:ext cx="293096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B3B2D305-E992-E4BE-0FA7-CDEE30717C2D}"/>
              </a:ext>
            </a:extLst>
          </p:cNvPr>
          <p:cNvSpPr/>
          <p:nvPr/>
        </p:nvSpPr>
        <p:spPr>
          <a:xfrm>
            <a:off x="1318452" y="2590672"/>
            <a:ext cx="108404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F24BA818-ADF0-F9F5-DCE6-CA0DE9CD9AB6}"/>
              </a:ext>
            </a:extLst>
          </p:cNvPr>
          <p:cNvSpPr/>
          <p:nvPr/>
        </p:nvSpPr>
        <p:spPr>
          <a:xfrm>
            <a:off x="1462087" y="4529795"/>
            <a:ext cx="1751031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49F854-C861-59C1-28F1-B889ADC8534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186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444" y="1582615"/>
            <a:ext cx="8393112" cy="5000525"/>
          </a:xfrm>
        </p:spPr>
        <p:txBody>
          <a:bodyPr>
            <a:noAutofit/>
          </a:bodyPr>
          <a:lstStyle/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③朝鮮半島の「</a:t>
            </a:r>
            <a:r>
              <a:rPr lang="en-US" altLang="ja-JP" sz="3200" dirty="0">
                <a:latin typeface="+mn-ea"/>
              </a:rPr>
              <a:t>14</a:t>
            </a:r>
            <a:r>
              <a:rPr lang="ja-JP" altLang="en-US" sz="3200" dirty="0">
                <a:latin typeface="+mn-ea"/>
              </a:rPr>
              <a:t>世紀の危機」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  <a:tabLst>
                <a:tab pos="363538" algn="l"/>
                <a:tab pos="449263" algn="l"/>
              </a:tabLst>
            </a:pP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　李成桂 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太祖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：高麗を倒し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朝鮮 </a:t>
            </a:r>
            <a:r>
              <a:rPr lang="ja-JP" altLang="en-US" sz="3200" dirty="0">
                <a:latin typeface="+mn-ea"/>
              </a:rPr>
              <a:t>を建国</a:t>
            </a:r>
          </a:p>
          <a:p>
            <a:pPr marL="0" lvl="0" indent="0" defTabSz="179388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世宗のときに表音文字の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訓民正音 </a:t>
            </a:r>
            <a:r>
              <a:rPr lang="en-US" altLang="ja-JP" sz="3200" dirty="0">
                <a:latin typeface="+mn-ea"/>
              </a:rPr>
              <a:t>(</a:t>
            </a:r>
            <a:r>
              <a:rPr lang="ja-JP" altLang="en-US" sz="3200" dirty="0">
                <a:latin typeface="+mn-ea"/>
              </a:rPr>
              <a:t>ハングル</a:t>
            </a:r>
            <a:r>
              <a:rPr lang="en-US" altLang="ja-JP" sz="3200" dirty="0">
                <a:latin typeface="+mn-ea"/>
              </a:rPr>
              <a:t>)</a:t>
            </a:r>
            <a:r>
              <a:rPr lang="ja-JP" altLang="en-US" sz="3200" dirty="0">
                <a:latin typeface="+mn-ea"/>
              </a:rPr>
              <a:t>を制定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FF376F1-5813-9F8C-CAF1-F90CA6916E16}"/>
              </a:ext>
            </a:extLst>
          </p:cNvPr>
          <p:cNvSpPr txBox="1"/>
          <p:nvPr/>
        </p:nvSpPr>
        <p:spPr>
          <a:xfrm>
            <a:off x="516568" y="67864"/>
            <a:ext cx="8077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明の海禁＝朝貢体制と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アジア海域③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9204DAE1-2F10-F3B1-4F61-95CDD2D4AD0E}"/>
              </a:ext>
            </a:extLst>
          </p:cNvPr>
          <p:cNvSpPr/>
          <p:nvPr/>
        </p:nvSpPr>
        <p:spPr>
          <a:xfrm>
            <a:off x="852161" y="3056400"/>
            <a:ext cx="177791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52CD7F7A-E520-28CC-5668-91490EDB854C}"/>
              </a:ext>
            </a:extLst>
          </p:cNvPr>
          <p:cNvSpPr/>
          <p:nvPr/>
        </p:nvSpPr>
        <p:spPr>
          <a:xfrm>
            <a:off x="852161" y="2107770"/>
            <a:ext cx="137668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5A758AAD-CF1D-818B-9A33-0082F75136E5}"/>
              </a:ext>
            </a:extLst>
          </p:cNvPr>
          <p:cNvSpPr/>
          <p:nvPr/>
        </p:nvSpPr>
        <p:spPr>
          <a:xfrm>
            <a:off x="5832100" y="2109600"/>
            <a:ext cx="964626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F1B773-DCBA-4392-D53C-070F49897DE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+mn-ea"/>
              </a:rPr>
              <a:t>部分サンプル　</a:t>
            </a:r>
            <a:endParaRPr kumimoji="1" lang="en-US" altLang="ja-JP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31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HDOfficeLightV0">
  <a:themeElements>
    <a:clrScheme name="ユーザー定義 9">
      <a:dk1>
        <a:sysClr val="windowText" lastClr="000000"/>
      </a:dk1>
      <a:lt1>
        <a:sysClr val="window" lastClr="FFFFFF"/>
      </a:lt1>
      <a:dk2>
        <a:srgbClr val="4E3B30"/>
      </a:dk2>
      <a:lt2>
        <a:srgbClr val="BDE3FF"/>
      </a:lt2>
      <a:accent1>
        <a:srgbClr val="0070C0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33E9AC2B65C294ABCCC11D779D0FAA0" ma:contentTypeVersion="20" ma:contentTypeDescription="新しいドキュメントを作成します。" ma:contentTypeScope="" ma:versionID="a0bf965e5359675b9499ad24f241c1c5">
  <xsd:schema xmlns:xsd="http://www.w3.org/2001/XMLSchema" xmlns:xs="http://www.w3.org/2001/XMLSchema" xmlns:p="http://schemas.microsoft.com/office/2006/metadata/properties" xmlns:ns2="18eb18e9-3b9d-44fe-af43-41e7933df07a" xmlns:ns3="e3c5cd09-d5d2-4a49-81e9-ed93aacddae4" targetNamespace="http://schemas.microsoft.com/office/2006/metadata/properties" ma:root="true" ma:fieldsID="94cd11e84a78d7f577da61cc0ac152c4" ns2:_="" ns3:_="">
    <xsd:import namespace="18eb18e9-3b9d-44fe-af43-41e7933df07a"/>
    <xsd:import namespace="e3c5cd09-d5d2-4a49-81e9-ed93aacdda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earch_languag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18e9-3b9d-44fe-af43-41e7933d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画像タグ" ma:readOnly="false" ma:fieldId="{5cf76f15-5ced-4ddc-b409-7134ff3c332f}" ma:taxonomyMulti="true" ma:sspId="a5a7c612-5922-4a77-8e31-25f580869e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c5cd09-d5d2-4a49-81e9-ed93aacddae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e0d295-044c-4b37-afa2-88077731fee5}" ma:internalName="TaxCatchAll" ma:showField="CatchAllData" ma:web="e3c5cd09-d5d2-4a49-81e9-ed93aacdda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earch_language" ma:index="26" nillable="true" ma:displayName="search_language" ma:default="ja" ma:internalName="search_languag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arch_language xmlns="e3c5cd09-d5d2-4a49-81e9-ed93aacddae4">ja</search_language>
    <lcf76f155ced4ddcb4097134ff3c332f xmlns="18eb18e9-3b9d-44fe-af43-41e7933df07a">
      <Terms xmlns="http://schemas.microsoft.com/office/infopath/2007/PartnerControls"/>
    </lcf76f155ced4ddcb4097134ff3c332f>
    <TaxCatchAll xmlns="e3c5cd09-d5d2-4a49-81e9-ed93aacddae4" xsi:nil="true"/>
  </documentManagement>
</p:properties>
</file>

<file path=customXml/itemProps1.xml><?xml version="1.0" encoding="utf-8"?>
<ds:datastoreItem xmlns:ds="http://schemas.openxmlformats.org/officeDocument/2006/customXml" ds:itemID="{06707A67-116E-4A0D-9605-6096BE6BACF6}"/>
</file>

<file path=customXml/itemProps2.xml><?xml version="1.0" encoding="utf-8"?>
<ds:datastoreItem xmlns:ds="http://schemas.openxmlformats.org/officeDocument/2006/customXml" ds:itemID="{C587B1EE-9E7F-4723-BCAB-F6A328F5C308}"/>
</file>

<file path=customXml/itemProps3.xml><?xml version="1.0" encoding="utf-8"?>
<ds:datastoreItem xmlns:ds="http://schemas.openxmlformats.org/officeDocument/2006/customXml" ds:itemID="{726D8C10-D209-49DE-8E38-C2CA06C4489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1420</Words>
  <Application>Microsoft Office PowerPoint</Application>
  <PresentationFormat>画面に合わせる (4:3)</PresentationFormat>
  <Paragraphs>173</Paragraphs>
  <Slides>27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34" baseType="lpstr">
      <vt:lpstr>ＭＳ Ｐゴシック</vt:lpstr>
      <vt:lpstr>メイリオ</vt:lpstr>
      <vt:lpstr>游ゴシック</vt:lpstr>
      <vt:lpstr>Calibri</vt:lpstr>
      <vt:lpstr>Wingdings</vt:lpstr>
      <vt:lpstr>Wingdings 2</vt:lpstr>
      <vt:lpstr>HDOfficeLightV0</vt:lpstr>
      <vt:lpstr>アジア諸地域の 成熟とヨーロッパの進出</vt:lpstr>
      <vt:lpstr>明の国際秩序と東・東南アジア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2025-03-06T05:37:20Z</dcterms:created>
  <dcterms:modified xsi:type="dcterms:W3CDTF">2025-03-06T05:37:29Z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0x010100D33E9AC2B65C294ABCCC11D779D0FAA0</vt:lpwstr>
  </property>
</Properties>
</file>