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20"/>
  </p:notesMasterIdLst>
  <p:handoutMasterIdLst>
    <p:handoutMasterId r:id="rId21"/>
  </p:handoutMasterIdLst>
  <p:sldIdLst>
    <p:sldId id="258" r:id="rId2"/>
    <p:sldId id="256" r:id="rId3"/>
    <p:sldId id="269" r:id="rId4"/>
    <p:sldId id="276" r:id="rId5"/>
    <p:sldId id="283" r:id="rId6"/>
    <p:sldId id="272" r:id="rId7"/>
    <p:sldId id="290" r:id="rId8"/>
    <p:sldId id="280" r:id="rId9"/>
    <p:sldId id="286" r:id="rId10"/>
    <p:sldId id="273" r:id="rId11"/>
    <p:sldId id="275" r:id="rId12"/>
    <p:sldId id="279" r:id="rId13"/>
    <p:sldId id="287" r:id="rId14"/>
    <p:sldId id="263" r:id="rId15"/>
    <p:sldId id="278" r:id="rId16"/>
    <p:sldId id="285" r:id="rId17"/>
    <p:sldId id="284" r:id="rId18"/>
    <p:sldId id="277" r:id="rId1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19"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E34D"/>
    <a:srgbClr val="3E8F1F"/>
    <a:srgbClr val="DDF7D1"/>
    <a:srgbClr val="B8EEA1"/>
    <a:srgbClr val="CDFFF2"/>
    <a:srgbClr val="00966F"/>
    <a:srgbClr val="6FF4A4"/>
    <a:srgbClr val="757574"/>
    <a:srgbClr val="BFBFBF"/>
    <a:srgbClr val="FF91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DE78BF-7FA6-4E56-B615-D0535FF6EC21}" v="21" dt="2025-03-13T02:39:03.3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2" autoAdjust="0"/>
    <p:restoredTop sz="96391" autoAdjust="0"/>
  </p:normalViewPr>
  <p:slideViewPr>
    <p:cSldViewPr snapToGrid="0">
      <p:cViewPr varScale="1">
        <p:scale>
          <a:sx n="37" d="100"/>
          <a:sy n="37" d="100"/>
        </p:scale>
        <p:origin x="1272" y="54"/>
      </p:cViewPr>
      <p:guideLst>
        <p:guide orient="horz" pos="2319"/>
        <p:guide pos="2880"/>
      </p:guideLst>
    </p:cSldViewPr>
  </p:slideViewPr>
  <p:notesTextViewPr>
    <p:cViewPr>
      <p:scale>
        <a:sx n="1" d="1"/>
        <a:sy n="1" d="1"/>
      </p:scale>
      <p:origin x="0" y="0"/>
    </p:cViewPr>
  </p:notesTextViewPr>
  <p:notesViewPr>
    <p:cSldViewPr snapToGrid="0" showGuides="1">
      <p:cViewPr varScale="1">
        <p:scale>
          <a:sx n="65" d="100"/>
          <a:sy n="65" d="100"/>
        </p:scale>
        <p:origin x="2458"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5/10/relationships/revisionInfo" Target="revisionInfo.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035794B-1E3D-4C20-8EB9-E3766D0D44FB}"/>
              </a:ext>
            </a:extLst>
          </p:cNvPr>
          <p:cNvSpPr>
            <a:spLocks noGrp="1"/>
          </p:cNvSpPr>
          <p:nvPr>
            <p:ph type="hdr" sz="quarter"/>
          </p:nvPr>
        </p:nvSpPr>
        <p:spPr>
          <a:xfrm>
            <a:off x="0" y="1"/>
            <a:ext cx="2949678" cy="4983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60131167-1EB5-4541-984F-10720A07B555}"/>
              </a:ext>
            </a:extLst>
          </p:cNvPr>
          <p:cNvSpPr>
            <a:spLocks noGrp="1"/>
          </p:cNvSpPr>
          <p:nvPr>
            <p:ph type="dt" sz="quarter" idx="1"/>
          </p:nvPr>
        </p:nvSpPr>
        <p:spPr>
          <a:xfrm>
            <a:off x="3855348" y="1"/>
            <a:ext cx="2950765" cy="498358"/>
          </a:xfrm>
          <a:prstGeom prst="rect">
            <a:avLst/>
          </a:prstGeom>
        </p:spPr>
        <p:txBody>
          <a:bodyPr vert="horz" lIns="91440" tIns="45720" rIns="91440" bIns="45720" rtlCol="0"/>
          <a:lstStyle>
            <a:lvl1pPr algn="r">
              <a:defRPr sz="1200"/>
            </a:lvl1pPr>
          </a:lstStyle>
          <a:p>
            <a:fld id="{678EC190-BDC5-4951-B00A-4DA5F905B0B3}"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FBEBC9F6-F259-449D-82C9-0D7C7A14C517}"/>
              </a:ext>
            </a:extLst>
          </p:cNvPr>
          <p:cNvSpPr>
            <a:spLocks noGrp="1"/>
          </p:cNvSpPr>
          <p:nvPr>
            <p:ph type="ftr" sz="quarter" idx="2"/>
          </p:nvPr>
        </p:nvSpPr>
        <p:spPr>
          <a:xfrm>
            <a:off x="0" y="9440981"/>
            <a:ext cx="5856790" cy="498357"/>
          </a:xfrm>
          <a:prstGeom prst="rect">
            <a:avLst/>
          </a:prstGeom>
        </p:spPr>
        <p:txBody>
          <a:bodyPr vert="horz" lIns="91440" tIns="45720" rIns="91440" bIns="45720" rtlCol="0" anchor="b"/>
          <a:lstStyle>
            <a:lvl1pPr algn="l">
              <a:defRPr sz="1200"/>
            </a:lvl1pPr>
          </a:lstStyle>
          <a:p>
            <a:r>
              <a:rPr kumimoji="1" lang="en-US" altLang="ja-JP" dirty="0"/>
              <a:t>063-064_4_</a:t>
            </a:r>
            <a:r>
              <a:rPr kumimoji="1" lang="ja-JP" altLang="en-US" dirty="0"/>
              <a:t>黒船の来航と日本の対応</a:t>
            </a:r>
            <a:r>
              <a:rPr kumimoji="1" lang="en-US" altLang="ja-JP" dirty="0"/>
              <a:t>_</a:t>
            </a:r>
            <a:r>
              <a:rPr kumimoji="1" lang="ja-JP" altLang="en-US" dirty="0"/>
              <a:t>授業スライド</a:t>
            </a:r>
          </a:p>
        </p:txBody>
      </p:sp>
      <p:sp>
        <p:nvSpPr>
          <p:cNvPr id="5" name="スライド番号プレースホルダー 4">
            <a:extLst>
              <a:ext uri="{FF2B5EF4-FFF2-40B4-BE49-F238E27FC236}">
                <a16:creationId xmlns:a16="http://schemas.microsoft.com/office/drawing/2014/main" id="{3424A61D-11AE-4B7C-8434-08AB0519A3E7}"/>
              </a:ext>
            </a:extLst>
          </p:cNvPr>
          <p:cNvSpPr>
            <a:spLocks noGrp="1"/>
          </p:cNvSpPr>
          <p:nvPr>
            <p:ph type="sldNum" sz="quarter" idx="3"/>
          </p:nvPr>
        </p:nvSpPr>
        <p:spPr>
          <a:xfrm>
            <a:off x="6053559" y="9440981"/>
            <a:ext cx="752554" cy="498357"/>
          </a:xfrm>
          <a:prstGeom prst="rect">
            <a:avLst/>
          </a:prstGeom>
        </p:spPr>
        <p:txBody>
          <a:bodyPr vert="horz" lIns="91440" tIns="45720" rIns="91440" bIns="45720" rtlCol="0" anchor="b"/>
          <a:lstStyle>
            <a:lvl1pPr algn="r">
              <a:defRPr sz="1200"/>
            </a:lvl1pPr>
          </a:lstStyle>
          <a:p>
            <a:fld id="{DB1CD248-DBA5-4AD0-BBA4-3EB220918244}" type="slidenum">
              <a:rPr kumimoji="1" lang="ja-JP" altLang="en-US" smtClean="0"/>
              <a:t>‹#›</a:t>
            </a:fld>
            <a:endParaRPr kumimoji="1" lang="ja-JP" altLang="en-US"/>
          </a:p>
        </p:txBody>
      </p:sp>
    </p:spTree>
    <p:extLst>
      <p:ext uri="{BB962C8B-B14F-4D97-AF65-F5344CB8AC3E}">
        <p14:creationId xmlns:p14="http://schemas.microsoft.com/office/powerpoint/2010/main" val="247607906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1"/>
            <a:ext cx="2949575" cy="498475"/>
          </a:xfrm>
          <a:prstGeom prst="rect">
            <a:avLst/>
          </a:prstGeom>
        </p:spPr>
        <p:txBody>
          <a:bodyPr vert="horz" lIns="91440" tIns="45720" rIns="91440" bIns="45720" rtlCol="0"/>
          <a:lstStyle>
            <a:lvl1pPr algn="r">
              <a:defRPr sz="1200"/>
            </a:lvl1pPr>
          </a:lstStyle>
          <a:p>
            <a:fld id="{F2F82172-5012-4AD6-9333-4F765351E6A7}" type="datetimeFigureOut">
              <a:rPr kumimoji="1" lang="ja-JP" altLang="en-US" smtClean="0"/>
              <a:t>2025/3/13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2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9"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4"/>
            <a:ext cx="2949575" cy="498475"/>
          </a:xfrm>
          <a:prstGeom prst="rect">
            <a:avLst/>
          </a:prstGeom>
        </p:spPr>
        <p:txBody>
          <a:bodyPr vert="horz" lIns="91440" tIns="45720" rIns="91440" bIns="45720" rtlCol="0" anchor="b"/>
          <a:lstStyle>
            <a:lvl1pPr algn="l">
              <a:defRPr sz="1200"/>
            </a:lvl1pPr>
          </a:lstStyle>
          <a:p>
            <a:r>
              <a:rPr kumimoji="1" lang="en-US" altLang="ja-JP"/>
              <a:t>063-064_4_</a:t>
            </a:r>
            <a:r>
              <a:rPr kumimoji="1" lang="ja-JP" altLang="en-US"/>
              <a:t>黒船の来航と日本の対応</a:t>
            </a:r>
            <a:r>
              <a:rPr kumimoji="1" lang="en-US" altLang="ja-JP"/>
              <a:t>_</a:t>
            </a:r>
            <a:r>
              <a:rPr kumimoji="1" lang="ja-JP" altLang="en-US"/>
              <a:t>授業スライド</a:t>
            </a:r>
          </a:p>
        </p:txBody>
      </p:sp>
      <p:sp>
        <p:nvSpPr>
          <p:cNvPr id="7" name="スライド番号プレースホルダー 6"/>
          <p:cNvSpPr>
            <a:spLocks noGrp="1"/>
          </p:cNvSpPr>
          <p:nvPr>
            <p:ph type="sldNum" sz="quarter" idx="5"/>
          </p:nvPr>
        </p:nvSpPr>
        <p:spPr>
          <a:xfrm>
            <a:off x="3856039" y="9440864"/>
            <a:ext cx="2949575" cy="498475"/>
          </a:xfrm>
          <a:prstGeom prst="rect">
            <a:avLst/>
          </a:prstGeom>
        </p:spPr>
        <p:txBody>
          <a:bodyPr vert="horz" lIns="91440" tIns="45720" rIns="91440" bIns="45720" rtlCol="0" anchor="b"/>
          <a:lstStyle>
            <a:lvl1pPr algn="r">
              <a:defRPr sz="1200"/>
            </a:lvl1pPr>
          </a:lstStyle>
          <a:p>
            <a:fld id="{A4261867-8FAC-44B8-A023-1358FEB2D4F8}" type="slidenum">
              <a:rPr kumimoji="1" lang="ja-JP" altLang="en-US" smtClean="0"/>
              <a:t>‹#›</a:t>
            </a:fld>
            <a:endParaRPr kumimoji="1" lang="ja-JP" altLang="en-US"/>
          </a:p>
        </p:txBody>
      </p:sp>
    </p:spTree>
    <p:extLst>
      <p:ext uri="{BB962C8B-B14F-4D97-AF65-F5344CB8AC3E}">
        <p14:creationId xmlns:p14="http://schemas.microsoft.com/office/powerpoint/2010/main" val="321030139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4261867-8FAC-44B8-A023-1358FEB2D4F8}" type="slidenum">
              <a:rPr kumimoji="1" lang="ja-JP" altLang="en-US" smtClean="0"/>
              <a:t>11</a:t>
            </a:fld>
            <a:endParaRPr kumimoji="1" lang="ja-JP" altLang="en-US"/>
          </a:p>
        </p:txBody>
      </p:sp>
      <p:sp>
        <p:nvSpPr>
          <p:cNvPr id="5" name="フッター プレースホルダー 4">
            <a:extLst>
              <a:ext uri="{FF2B5EF4-FFF2-40B4-BE49-F238E27FC236}">
                <a16:creationId xmlns:a16="http://schemas.microsoft.com/office/drawing/2014/main" id="{B9724795-70E8-4CD0-9C91-EABF9731B494}"/>
              </a:ext>
            </a:extLst>
          </p:cNvPr>
          <p:cNvSpPr>
            <a:spLocks noGrp="1"/>
          </p:cNvSpPr>
          <p:nvPr>
            <p:ph type="ftr" sz="quarter" idx="4"/>
          </p:nvPr>
        </p:nvSpPr>
        <p:spPr/>
        <p:txBody>
          <a:bodyPr/>
          <a:lstStyle/>
          <a:p>
            <a:r>
              <a:rPr kumimoji="1" lang="en-US" altLang="ja-JP"/>
              <a:t>063-064_4_</a:t>
            </a:r>
            <a:r>
              <a:rPr kumimoji="1" lang="ja-JP" altLang="en-US"/>
              <a:t>黒船の来航と日本の対応</a:t>
            </a:r>
            <a:r>
              <a:rPr kumimoji="1" lang="en-US" altLang="ja-JP"/>
              <a:t>_</a:t>
            </a:r>
            <a:r>
              <a:rPr kumimoji="1" lang="ja-JP" altLang="en-US"/>
              <a:t>授業スライド</a:t>
            </a:r>
          </a:p>
        </p:txBody>
      </p:sp>
    </p:spTree>
    <p:extLst>
      <p:ext uri="{BB962C8B-B14F-4D97-AF65-F5344CB8AC3E}">
        <p14:creationId xmlns:p14="http://schemas.microsoft.com/office/powerpoint/2010/main" val="1981849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A4261867-8FAC-44B8-A023-1358FEB2D4F8}" type="slidenum">
              <a:rPr kumimoji="1" lang="ja-JP" altLang="en-US" smtClean="0"/>
              <a:t>17</a:t>
            </a:fld>
            <a:endParaRPr kumimoji="1" lang="ja-JP" altLang="en-US"/>
          </a:p>
        </p:txBody>
      </p:sp>
      <p:sp>
        <p:nvSpPr>
          <p:cNvPr id="4" name="フッター プレースホルダー 3">
            <a:extLst>
              <a:ext uri="{FF2B5EF4-FFF2-40B4-BE49-F238E27FC236}">
                <a16:creationId xmlns:a16="http://schemas.microsoft.com/office/drawing/2014/main" id="{A223C04A-32E0-4504-90F2-F954F27569C0}"/>
              </a:ext>
            </a:extLst>
          </p:cNvPr>
          <p:cNvSpPr>
            <a:spLocks noGrp="1"/>
          </p:cNvSpPr>
          <p:nvPr>
            <p:ph type="ftr" sz="quarter" idx="4"/>
          </p:nvPr>
        </p:nvSpPr>
        <p:spPr/>
        <p:txBody>
          <a:bodyPr/>
          <a:lstStyle/>
          <a:p>
            <a:r>
              <a:rPr kumimoji="1" lang="en-US" altLang="ja-JP"/>
              <a:t>063-064_4_</a:t>
            </a:r>
            <a:r>
              <a:rPr kumimoji="1" lang="ja-JP" altLang="en-US"/>
              <a:t>黒船の来航と日本の対応</a:t>
            </a:r>
            <a:r>
              <a:rPr kumimoji="1" lang="en-US" altLang="ja-JP"/>
              <a:t>_</a:t>
            </a:r>
            <a:r>
              <a:rPr kumimoji="1" lang="ja-JP" altLang="en-US"/>
              <a:t>授業スライド</a:t>
            </a:r>
          </a:p>
        </p:txBody>
      </p:sp>
    </p:spTree>
    <p:extLst>
      <p:ext uri="{BB962C8B-B14F-4D97-AF65-F5344CB8AC3E}">
        <p14:creationId xmlns:p14="http://schemas.microsoft.com/office/powerpoint/2010/main" val="1397075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見開きタイト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08688"/>
            <a:ext cx="6858000" cy="1655762"/>
          </a:xfrm>
        </p:spPr>
        <p:txBody>
          <a:bodyPr>
            <a:normAutofit/>
          </a:bodyPr>
          <a:lstStyle>
            <a:lvl1pPr marL="0" indent="0" algn="l">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A8224893-DBDA-4BFA-9CE1-4BFE7CD0F8C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7" name="正方形/長方形 6">
            <a:extLst>
              <a:ext uri="{FF2B5EF4-FFF2-40B4-BE49-F238E27FC236}">
                <a16:creationId xmlns:a16="http://schemas.microsoft.com/office/drawing/2014/main" id="{5718D843-1677-4812-A8F4-94485F1E0171}"/>
              </a:ext>
            </a:extLst>
          </p:cNvPr>
          <p:cNvSpPr/>
          <p:nvPr userDrawn="1"/>
        </p:nvSpPr>
        <p:spPr>
          <a:xfrm>
            <a:off x="0" y="0"/>
            <a:ext cx="9144000" cy="3512130"/>
          </a:xfrm>
          <a:prstGeom prst="rect">
            <a:avLst/>
          </a:prstGeom>
          <a:solidFill>
            <a:srgbClr val="3E8F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1143000" y="1596324"/>
            <a:ext cx="6858000" cy="1915805"/>
          </a:xfrm>
        </p:spPr>
        <p:txBody>
          <a:bodyPr anchor="b">
            <a:normAutofit/>
          </a:bodyPr>
          <a:lstStyle>
            <a:lvl1pPr algn="ctr">
              <a:defRPr sz="6000" b="1"/>
            </a:lvl1pPr>
          </a:lstStyle>
          <a:p>
            <a:r>
              <a:rPr lang="ja-JP" altLang="en-US"/>
              <a:t>マスター タイトルの書式設定</a:t>
            </a:r>
            <a:endParaRPr lang="en-US"/>
          </a:p>
        </p:txBody>
      </p:sp>
    </p:spTree>
    <p:extLst>
      <p:ext uri="{BB962C8B-B14F-4D97-AF65-F5344CB8AC3E}">
        <p14:creationId xmlns:p14="http://schemas.microsoft.com/office/powerpoint/2010/main" val="742786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F12952B5-7A2F-4CC8-B7CE-9234E21C2837}"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950033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1728849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768502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73766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8538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78339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5F4E5243-F52A-4D37-9694-EB26C6C31910}"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108896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562256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学習課題（解答）">
    <p:bg>
      <p:bgPr>
        <a:solidFill>
          <a:srgbClr val="DDF7D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193150"/>
          </a:xfrm>
        </p:spPr>
        <p:txBody>
          <a:bodyPr anchor="t" anchorCtr="0">
            <a:normAutofit/>
          </a:bodyPr>
          <a:lstStyle>
            <a:lvl1pPr>
              <a:defRPr sz="3200" b="0"/>
            </a:lvl1pPr>
          </a:lstStyle>
          <a:p>
            <a:r>
              <a:rPr lang="ja-JP" altLang="en-US"/>
              <a:t>マスター タイトルの書式設定</a:t>
            </a:r>
            <a:endParaRPr lang="en-US"/>
          </a:p>
        </p:txBody>
      </p:sp>
      <p:sp>
        <p:nvSpPr>
          <p:cNvPr id="3" name="Text Placeholder 2"/>
          <p:cNvSpPr>
            <a:spLocks noGrp="1"/>
          </p:cNvSpPr>
          <p:nvPr>
            <p:ph type="body" idx="1"/>
          </p:nvPr>
        </p:nvSpPr>
        <p:spPr>
          <a:xfrm>
            <a:off x="623888" y="4052808"/>
            <a:ext cx="7886700" cy="2000014"/>
          </a:xfrm>
          <a:solidFill>
            <a:schemeClr val="bg1"/>
          </a:solidFill>
        </p:spPr>
        <p:txBody>
          <a:bodyPr anchor="t">
            <a:normAutofit/>
          </a:bodyPr>
          <a:lstStyle>
            <a:lvl1pPr marL="0" indent="0">
              <a:buFont typeface="Wingdings" panose="05000000000000000000" pitchFamily="2" charset="2"/>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altLang="ja-JP"/>
          </a:p>
          <a:p>
            <a:pPr lvl="0"/>
            <a:endParaRPr lang="en-US" altLang="ja-JP"/>
          </a:p>
          <a:p>
            <a:pPr lvl="0"/>
            <a:endParaRPr lang="ja-JP" altLang="en-US"/>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3E8F1F"/>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668886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導入">
    <p:bg>
      <p:bgRef idx="1003">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2623" y="-220519"/>
            <a:ext cx="9399721" cy="717331"/>
          </a:xfrm>
          <a:prstGeom prst="roundRect">
            <a:avLst/>
          </a:prstGeom>
          <a:solidFill>
            <a:schemeClr val="accent5">
              <a:lumMod val="60000"/>
              <a:lumOff val="4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3AF13606-1A80-4D0C-A3A5-BE2CD1882BE1}"/>
              </a:ext>
            </a:extLst>
          </p:cNvPr>
          <p:cNvSpPr txBox="1"/>
          <p:nvPr userDrawn="1"/>
        </p:nvSpPr>
        <p:spPr>
          <a:xfrm>
            <a:off x="3798019" y="35147"/>
            <a:ext cx="3112973" cy="461665"/>
          </a:xfrm>
          <a:prstGeom prst="rect">
            <a:avLst/>
          </a:prstGeom>
          <a:noFill/>
        </p:spPr>
        <p:txBody>
          <a:bodyPr wrap="square" rtlCol="0">
            <a:spAutoFit/>
          </a:bodyPr>
          <a:lstStyle/>
          <a:p>
            <a:r>
              <a:rPr kumimoji="1" lang="ja-JP" altLang="en-US" sz="2400"/>
              <a:t>考えてみよう</a:t>
            </a:r>
          </a:p>
        </p:txBody>
      </p:sp>
      <p:sp>
        <p:nvSpPr>
          <p:cNvPr id="9" name="Title 1">
            <a:extLst>
              <a:ext uri="{FF2B5EF4-FFF2-40B4-BE49-F238E27FC236}">
                <a16:creationId xmlns:a16="http://schemas.microsoft.com/office/drawing/2014/main" id="{B4AF9672-4CAD-418D-9CFC-71C6EC5C22D3}"/>
              </a:ext>
            </a:extLst>
          </p:cNvPr>
          <p:cNvSpPr>
            <a:spLocks noGrp="1"/>
          </p:cNvSpPr>
          <p:nvPr>
            <p:ph type="title"/>
          </p:nvPr>
        </p:nvSpPr>
        <p:spPr>
          <a:xfrm>
            <a:off x="623888" y="876850"/>
            <a:ext cx="7886700" cy="717332"/>
          </a:xfrm>
        </p:spPr>
        <p:txBody>
          <a:bodyPr anchor="t" anchorCtr="0">
            <a:normAutofit/>
          </a:bodyPr>
          <a:lstStyle>
            <a:lvl1pPr>
              <a:defRPr sz="2800" b="0"/>
            </a:lvl1pPr>
          </a:lstStyle>
          <a:p>
            <a:r>
              <a:rPr lang="ja-JP" altLang="en-US"/>
              <a:t>マスター タイトルの書式設定</a:t>
            </a:r>
            <a:endParaRPr lang="en-US"/>
          </a:p>
        </p:txBody>
      </p:sp>
      <p:sp>
        <p:nvSpPr>
          <p:cNvPr id="10" name="Title 1">
            <a:extLst>
              <a:ext uri="{FF2B5EF4-FFF2-40B4-BE49-F238E27FC236}">
                <a16:creationId xmlns:a16="http://schemas.microsoft.com/office/drawing/2014/main" id="{B539FB4A-CE12-4D1F-A8D3-52C7D68A15BD}"/>
              </a:ext>
            </a:extLst>
          </p:cNvPr>
          <p:cNvSpPr txBox="1">
            <a:spLocks/>
          </p:cNvSpPr>
          <p:nvPr userDrawn="1"/>
        </p:nvSpPr>
        <p:spPr>
          <a:xfrm>
            <a:off x="623455" y="5826072"/>
            <a:ext cx="7886700" cy="717332"/>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endParaRPr lang="en-US"/>
          </a:p>
        </p:txBody>
      </p:sp>
      <p:sp>
        <p:nvSpPr>
          <p:cNvPr id="11" name="正方形/長方形 10">
            <a:extLst>
              <a:ext uri="{FF2B5EF4-FFF2-40B4-BE49-F238E27FC236}">
                <a16:creationId xmlns:a16="http://schemas.microsoft.com/office/drawing/2014/main" id="{8449C1B6-C3DC-4F49-8EDF-4EAD58C864DD}"/>
              </a:ext>
            </a:extLst>
          </p:cNvPr>
          <p:cNvSpPr/>
          <p:nvPr userDrawn="1"/>
        </p:nvSpPr>
        <p:spPr>
          <a:xfrm>
            <a:off x="623455" y="-2961"/>
            <a:ext cx="1817528" cy="717331"/>
          </a:xfrm>
          <a:prstGeom prst="rect">
            <a:avLst/>
          </a:prstGeom>
          <a:solidFill>
            <a:srgbClr val="FFC000"/>
          </a:solidFill>
          <a:ln w="571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rPr>
              <a:t>導入！</a:t>
            </a:r>
            <a:endParaRPr kumimoji="1" lang="en-US" altLang="ja-JP" sz="4000" b="1"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9370274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小見出し１">
    <p:bg>
      <p:bgRef idx="1002">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4" name="フリーフォーム: 図形 13">
            <a:extLst>
              <a:ext uri="{FF2B5EF4-FFF2-40B4-BE49-F238E27FC236}">
                <a16:creationId xmlns:a16="http://schemas.microsoft.com/office/drawing/2014/main" id="{189F767F-B982-42D3-BB49-55BF981E5B02}"/>
              </a:ext>
            </a:extLst>
          </p:cNvPr>
          <p:cNvSpPr/>
          <p:nvPr userDrawn="1"/>
        </p:nvSpPr>
        <p:spPr>
          <a:xfrm>
            <a:off x="-233680" y="-152400"/>
            <a:ext cx="9540240" cy="1440000"/>
          </a:xfrm>
          <a:custGeom>
            <a:avLst/>
            <a:gdLst>
              <a:gd name="connsiteX0" fmla="*/ 240005 w 9540240"/>
              <a:gd name="connsiteY0" fmla="*/ 0 h 1440000"/>
              <a:gd name="connsiteX1" fmla="*/ 7125995 w 9540240"/>
              <a:gd name="connsiteY1" fmla="*/ 0 h 1440000"/>
              <a:gd name="connsiteX2" fmla="*/ 7152640 w 9540240"/>
              <a:gd name="connsiteY2" fmla="*/ 2686 h 1440000"/>
              <a:gd name="connsiteX3" fmla="*/ 7152640 w 9540240"/>
              <a:gd name="connsiteY3" fmla="*/ 0 h 1440000"/>
              <a:gd name="connsiteX4" fmla="*/ 9540240 w 9540240"/>
              <a:gd name="connsiteY4" fmla="*/ 0 h 1440000"/>
              <a:gd name="connsiteX5" fmla="*/ 9540240 w 9540240"/>
              <a:gd name="connsiteY5" fmla="*/ 540000 h 1440000"/>
              <a:gd name="connsiteX6" fmla="*/ 7366000 w 9540240"/>
              <a:gd name="connsiteY6" fmla="*/ 540000 h 1440000"/>
              <a:gd name="connsiteX7" fmla="*/ 7366000 w 9540240"/>
              <a:gd name="connsiteY7" fmla="*/ 1199995 h 1440000"/>
              <a:gd name="connsiteX8" fmla="*/ 7125995 w 9540240"/>
              <a:gd name="connsiteY8" fmla="*/ 1440000 h 1440000"/>
              <a:gd name="connsiteX9" fmla="*/ 240005 w 9540240"/>
              <a:gd name="connsiteY9" fmla="*/ 1440000 h 1440000"/>
              <a:gd name="connsiteX10" fmla="*/ 0 w 9540240"/>
              <a:gd name="connsiteY10" fmla="*/ 1199995 h 1440000"/>
              <a:gd name="connsiteX11" fmla="*/ 0 w 9540240"/>
              <a:gd name="connsiteY11" fmla="*/ 240005 h 1440000"/>
              <a:gd name="connsiteX12" fmla="*/ 240005 w 9540240"/>
              <a:gd name="connsiteY12"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40240" h="1440000">
                <a:moveTo>
                  <a:pt x="240005" y="0"/>
                </a:moveTo>
                <a:lnTo>
                  <a:pt x="7125995" y="0"/>
                </a:lnTo>
                <a:lnTo>
                  <a:pt x="7152640" y="2686"/>
                </a:lnTo>
                <a:lnTo>
                  <a:pt x="7152640" y="0"/>
                </a:lnTo>
                <a:lnTo>
                  <a:pt x="9540240" y="0"/>
                </a:lnTo>
                <a:lnTo>
                  <a:pt x="9540240" y="540000"/>
                </a:lnTo>
                <a:lnTo>
                  <a:pt x="7366000" y="540000"/>
                </a:lnTo>
                <a:lnTo>
                  <a:pt x="7366000" y="1199995"/>
                </a:lnTo>
                <a:cubicBezTo>
                  <a:pt x="7366000" y="1332546"/>
                  <a:pt x="7258546" y="1440000"/>
                  <a:pt x="7125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3E8F1F"/>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347384382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5" userDrawn="1">
          <p15:clr>
            <a:srgbClr val="FBAE40"/>
          </p15:clr>
        </p15:guide>
        <p15:guide id="2" pos="5375" userDrawn="1">
          <p15:clr>
            <a:srgbClr val="FBAE40"/>
          </p15:clr>
        </p15:guide>
        <p15:guide id="3" orient="horz" pos="102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小見出し２">
    <p:bg>
      <p:bgRef idx="1002">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9" name="フリーフォーム: 図形 8">
            <a:extLst>
              <a:ext uri="{FF2B5EF4-FFF2-40B4-BE49-F238E27FC236}">
                <a16:creationId xmlns:a16="http://schemas.microsoft.com/office/drawing/2014/main" id="{D4A417AF-2DC3-4101-B92D-252903B0E556}"/>
              </a:ext>
            </a:extLst>
          </p:cNvPr>
          <p:cNvSpPr/>
          <p:nvPr userDrawn="1"/>
        </p:nvSpPr>
        <p:spPr>
          <a:xfrm>
            <a:off x="-233680" y="-152400"/>
            <a:ext cx="9519920" cy="900000"/>
          </a:xfrm>
          <a:custGeom>
            <a:avLst/>
            <a:gdLst>
              <a:gd name="connsiteX0" fmla="*/ 150003 w 9519920"/>
              <a:gd name="connsiteY0" fmla="*/ 0 h 900000"/>
              <a:gd name="connsiteX1" fmla="*/ 7152640 w 9519920"/>
              <a:gd name="connsiteY1" fmla="*/ 0 h 900000"/>
              <a:gd name="connsiteX2" fmla="*/ 7215997 w 9519920"/>
              <a:gd name="connsiteY2" fmla="*/ 0 h 900000"/>
              <a:gd name="connsiteX3" fmla="*/ 9519920 w 9519920"/>
              <a:gd name="connsiteY3" fmla="*/ 0 h 900000"/>
              <a:gd name="connsiteX4" fmla="*/ 9519920 w 9519920"/>
              <a:gd name="connsiteY4" fmla="*/ 360000 h 900000"/>
              <a:gd name="connsiteX5" fmla="*/ 7366000 w 9519920"/>
              <a:gd name="connsiteY5" fmla="*/ 360000 h 900000"/>
              <a:gd name="connsiteX6" fmla="*/ 7366000 w 9519920"/>
              <a:gd name="connsiteY6" fmla="*/ 749997 h 900000"/>
              <a:gd name="connsiteX7" fmla="*/ 7215997 w 9519920"/>
              <a:gd name="connsiteY7" fmla="*/ 900000 h 900000"/>
              <a:gd name="connsiteX8" fmla="*/ 150003 w 9519920"/>
              <a:gd name="connsiteY8" fmla="*/ 900000 h 900000"/>
              <a:gd name="connsiteX9" fmla="*/ 0 w 9519920"/>
              <a:gd name="connsiteY9" fmla="*/ 749997 h 900000"/>
              <a:gd name="connsiteX10" fmla="*/ 0 w 9519920"/>
              <a:gd name="connsiteY10" fmla="*/ 150003 h 900000"/>
              <a:gd name="connsiteX11" fmla="*/ 150003 w 9519920"/>
              <a:gd name="connsiteY11"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19920" h="900000">
                <a:moveTo>
                  <a:pt x="150003" y="0"/>
                </a:moveTo>
                <a:lnTo>
                  <a:pt x="7152640" y="0"/>
                </a:lnTo>
                <a:lnTo>
                  <a:pt x="7215997" y="0"/>
                </a:lnTo>
                <a:lnTo>
                  <a:pt x="9519920" y="0"/>
                </a:lnTo>
                <a:lnTo>
                  <a:pt x="9519920" y="360000"/>
                </a:lnTo>
                <a:lnTo>
                  <a:pt x="7366000" y="360000"/>
                </a:lnTo>
                <a:lnTo>
                  <a:pt x="7366000" y="749997"/>
                </a:lnTo>
                <a:cubicBezTo>
                  <a:pt x="7366000" y="832841"/>
                  <a:pt x="7298841" y="900000"/>
                  <a:pt x="7215997" y="900000"/>
                </a:cubicBezTo>
                <a:lnTo>
                  <a:pt x="150003" y="900000"/>
                </a:lnTo>
                <a:cubicBezTo>
                  <a:pt x="67159" y="900000"/>
                  <a:pt x="0" y="832841"/>
                  <a:pt x="0" y="749997"/>
                </a:cubicBezTo>
                <a:lnTo>
                  <a:pt x="0" y="150003"/>
                </a:lnTo>
                <a:cubicBezTo>
                  <a:pt x="0" y="67159"/>
                  <a:pt x="67159" y="0"/>
                  <a:pt x="150003" y="0"/>
                </a:cubicBezTo>
                <a:close/>
              </a:path>
            </a:pathLst>
          </a:custGeom>
          <a:solidFill>
            <a:srgbClr val="3E8F1F"/>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37776395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5" userDrawn="1">
          <p15:clr>
            <a:srgbClr val="FBAE40"/>
          </p15:clr>
        </p15:guide>
        <p15:guide id="2" pos="5375" userDrawn="1">
          <p15:clr>
            <a:srgbClr val="FBAE40"/>
          </p15:clr>
        </p15:guide>
        <p15:guide id="3" orient="horz" pos="68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図版">
    <p:bg>
      <p:bgRef idx="1002">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2" name="フリーフォーム: 図形 11">
            <a:extLst>
              <a:ext uri="{FF2B5EF4-FFF2-40B4-BE49-F238E27FC236}">
                <a16:creationId xmlns:a16="http://schemas.microsoft.com/office/drawing/2014/main" id="{5BF0D232-2909-457E-BB71-262959D2C491}"/>
              </a:ext>
            </a:extLst>
          </p:cNvPr>
          <p:cNvSpPr/>
          <p:nvPr userDrawn="1"/>
        </p:nvSpPr>
        <p:spPr>
          <a:xfrm>
            <a:off x="-143692" y="-172722"/>
            <a:ext cx="9358811" cy="1118653"/>
          </a:xfrm>
          <a:custGeom>
            <a:avLst/>
            <a:gdLst>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160000 w 9448800"/>
              <a:gd name="connsiteY8" fmla="*/ 1199995 h 1440000"/>
              <a:gd name="connsiteX9" fmla="*/ 1919995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48800" h="1440000">
                <a:moveTo>
                  <a:pt x="240005" y="0"/>
                </a:moveTo>
                <a:lnTo>
                  <a:pt x="1919995" y="0"/>
                </a:lnTo>
                <a:cubicBezTo>
                  <a:pt x="1936564" y="0"/>
                  <a:pt x="1952741" y="1679"/>
                  <a:pt x="1968364" y="4876"/>
                </a:cubicBezTo>
                <a:lnTo>
                  <a:pt x="1991360" y="12014"/>
                </a:lnTo>
                <a:lnTo>
                  <a:pt x="1991360" y="0"/>
                </a:lnTo>
                <a:lnTo>
                  <a:pt x="9448800" y="0"/>
                </a:lnTo>
                <a:lnTo>
                  <a:pt x="9448800" y="365125"/>
                </a:lnTo>
                <a:lnTo>
                  <a:pt x="2160000" y="365125"/>
                </a:lnTo>
                <a:lnTo>
                  <a:pt x="2160000" y="1199995"/>
                </a:lnTo>
                <a:cubicBezTo>
                  <a:pt x="2160000" y="1332546"/>
                  <a:pt x="2052546" y="1440000"/>
                  <a:pt x="1919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3E8F1F"/>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92906141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5" userDrawn="1">
          <p15:clr>
            <a:srgbClr val="FBAE40"/>
          </p15:clr>
        </p15:guide>
        <p15:guide id="2" pos="5375" userDrawn="1">
          <p15:clr>
            <a:srgbClr val="FBAE40"/>
          </p15:clr>
        </p15:guide>
        <p15:guide id="3" orient="horz" pos="799"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図版（３文字）">
    <p:bg>
      <p:bgRef idx="1002">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2" name="フリーフォーム: 図形 11">
            <a:extLst>
              <a:ext uri="{FF2B5EF4-FFF2-40B4-BE49-F238E27FC236}">
                <a16:creationId xmlns:a16="http://schemas.microsoft.com/office/drawing/2014/main" id="{5BF0D232-2909-457E-BB71-262959D2C491}"/>
              </a:ext>
            </a:extLst>
          </p:cNvPr>
          <p:cNvSpPr/>
          <p:nvPr userDrawn="1"/>
        </p:nvSpPr>
        <p:spPr>
          <a:xfrm>
            <a:off x="-143692" y="-172722"/>
            <a:ext cx="9358811" cy="1120939"/>
          </a:xfrm>
          <a:custGeom>
            <a:avLst/>
            <a:gdLst>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160000 w 9448800"/>
              <a:gd name="connsiteY8" fmla="*/ 1199995 h 1440000"/>
              <a:gd name="connsiteX9" fmla="*/ 1919995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160000 w 9448800"/>
              <a:gd name="connsiteY8" fmla="*/ 1199995 h 1440000"/>
              <a:gd name="connsiteX9" fmla="*/ 2366204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702376 w 9448800"/>
              <a:gd name="connsiteY8" fmla="*/ 1180377 h 1440000"/>
              <a:gd name="connsiteX9" fmla="*/ 2366204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702376 w 9448800"/>
              <a:gd name="connsiteY8" fmla="*/ 1180377 h 1440000"/>
              <a:gd name="connsiteX9" fmla="*/ 2366204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590824 w 9448800"/>
              <a:gd name="connsiteY8" fmla="*/ 1170568 h 1440000"/>
              <a:gd name="connsiteX9" fmla="*/ 2366204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690836 w 9448800"/>
              <a:gd name="connsiteY8" fmla="*/ 1175473 h 1440000"/>
              <a:gd name="connsiteX9" fmla="*/ 2366204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690836 w 9448800"/>
              <a:gd name="connsiteY8" fmla="*/ 1175473 h 1440000"/>
              <a:gd name="connsiteX9" fmla="*/ 2477757 w 9448800"/>
              <a:gd name="connsiteY9" fmla="*/ 1430191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690836 w 9448800"/>
              <a:gd name="connsiteY8" fmla="*/ 1175473 h 1440000"/>
              <a:gd name="connsiteX9" fmla="*/ 2477757 w 9448800"/>
              <a:gd name="connsiteY9" fmla="*/ 1170254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690836 w 9448800"/>
              <a:gd name="connsiteY8" fmla="*/ 1175473 h 1440000"/>
              <a:gd name="connsiteX9" fmla="*/ 2489297 w 9448800"/>
              <a:gd name="connsiteY9" fmla="*/ 1435096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690836 w 9448800"/>
              <a:gd name="connsiteY8" fmla="*/ 1175473 h 1440000"/>
              <a:gd name="connsiteX9" fmla="*/ 2218494 w 9448800"/>
              <a:gd name="connsiteY9" fmla="*/ 1439019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690836 w 9448800"/>
              <a:gd name="connsiteY7" fmla="*/ 365126 h 1440000"/>
              <a:gd name="connsiteX8" fmla="*/ 2429265 w 9448800"/>
              <a:gd name="connsiteY8" fmla="*/ 1155855 h 1440000"/>
              <a:gd name="connsiteX9" fmla="*/ 2218494 w 9448800"/>
              <a:gd name="connsiteY9" fmla="*/ 1439019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420033 w 9448800"/>
              <a:gd name="connsiteY7" fmla="*/ 365126 h 1440000"/>
              <a:gd name="connsiteX8" fmla="*/ 2429265 w 9448800"/>
              <a:gd name="connsiteY8" fmla="*/ 1155855 h 1440000"/>
              <a:gd name="connsiteX9" fmla="*/ 2218494 w 9448800"/>
              <a:gd name="connsiteY9" fmla="*/ 1439019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435420 w 9448800"/>
              <a:gd name="connsiteY7" fmla="*/ 361202 h 1440000"/>
              <a:gd name="connsiteX8" fmla="*/ 2429265 w 9448800"/>
              <a:gd name="connsiteY8" fmla="*/ 1155855 h 1440000"/>
              <a:gd name="connsiteX9" fmla="*/ 2218494 w 9448800"/>
              <a:gd name="connsiteY9" fmla="*/ 1439019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 name="connsiteX0" fmla="*/ 240005 w 9448800"/>
              <a:gd name="connsiteY0" fmla="*/ 0 h 1442943"/>
              <a:gd name="connsiteX1" fmla="*/ 1919995 w 9448800"/>
              <a:gd name="connsiteY1" fmla="*/ 0 h 1442943"/>
              <a:gd name="connsiteX2" fmla="*/ 1968364 w 9448800"/>
              <a:gd name="connsiteY2" fmla="*/ 4876 h 1442943"/>
              <a:gd name="connsiteX3" fmla="*/ 1991360 w 9448800"/>
              <a:gd name="connsiteY3" fmla="*/ 12014 h 1442943"/>
              <a:gd name="connsiteX4" fmla="*/ 1991360 w 9448800"/>
              <a:gd name="connsiteY4" fmla="*/ 0 h 1442943"/>
              <a:gd name="connsiteX5" fmla="*/ 9448800 w 9448800"/>
              <a:gd name="connsiteY5" fmla="*/ 0 h 1442943"/>
              <a:gd name="connsiteX6" fmla="*/ 9448800 w 9448800"/>
              <a:gd name="connsiteY6" fmla="*/ 365125 h 1442943"/>
              <a:gd name="connsiteX7" fmla="*/ 2435420 w 9448800"/>
              <a:gd name="connsiteY7" fmla="*/ 361202 h 1442943"/>
              <a:gd name="connsiteX8" fmla="*/ 2429265 w 9448800"/>
              <a:gd name="connsiteY8" fmla="*/ 1155855 h 1442943"/>
              <a:gd name="connsiteX9" fmla="*/ 2178490 w 9448800"/>
              <a:gd name="connsiteY9" fmla="*/ 1442943 h 1442943"/>
              <a:gd name="connsiteX10" fmla="*/ 240005 w 9448800"/>
              <a:gd name="connsiteY10" fmla="*/ 1440000 h 1442943"/>
              <a:gd name="connsiteX11" fmla="*/ 0 w 9448800"/>
              <a:gd name="connsiteY11" fmla="*/ 1199995 h 1442943"/>
              <a:gd name="connsiteX12" fmla="*/ 0 w 9448800"/>
              <a:gd name="connsiteY12" fmla="*/ 240005 h 1442943"/>
              <a:gd name="connsiteX13" fmla="*/ 240005 w 9448800"/>
              <a:gd name="connsiteY13" fmla="*/ 0 h 144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48800" h="1442943">
                <a:moveTo>
                  <a:pt x="240005" y="0"/>
                </a:moveTo>
                <a:lnTo>
                  <a:pt x="1919995" y="0"/>
                </a:lnTo>
                <a:cubicBezTo>
                  <a:pt x="1936564" y="0"/>
                  <a:pt x="1952741" y="1679"/>
                  <a:pt x="1968364" y="4876"/>
                </a:cubicBezTo>
                <a:lnTo>
                  <a:pt x="1991360" y="12014"/>
                </a:lnTo>
                <a:lnTo>
                  <a:pt x="1991360" y="0"/>
                </a:lnTo>
                <a:lnTo>
                  <a:pt x="9448800" y="0"/>
                </a:lnTo>
                <a:lnTo>
                  <a:pt x="9448800" y="365125"/>
                </a:lnTo>
                <a:lnTo>
                  <a:pt x="2435420" y="361202"/>
                </a:lnTo>
                <a:cubicBezTo>
                  <a:pt x="2433368" y="626086"/>
                  <a:pt x="2431317" y="890971"/>
                  <a:pt x="2429265" y="1155855"/>
                </a:cubicBezTo>
                <a:cubicBezTo>
                  <a:pt x="2429265" y="1288406"/>
                  <a:pt x="2311041" y="1442943"/>
                  <a:pt x="2178490" y="1442943"/>
                </a:cubicBezTo>
                <a:lnTo>
                  <a:pt x="240005" y="1440000"/>
                </a:lnTo>
                <a:cubicBezTo>
                  <a:pt x="107454" y="1440000"/>
                  <a:pt x="0" y="1332546"/>
                  <a:pt x="0" y="1199995"/>
                </a:cubicBezTo>
                <a:lnTo>
                  <a:pt x="0" y="240005"/>
                </a:lnTo>
                <a:cubicBezTo>
                  <a:pt x="0" y="107454"/>
                  <a:pt x="107454" y="0"/>
                  <a:pt x="240005" y="0"/>
                </a:cubicBezTo>
                <a:close/>
              </a:path>
            </a:pathLst>
          </a:custGeom>
          <a:solidFill>
            <a:srgbClr val="3E8F1F"/>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40224964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5" userDrawn="1">
          <p15:clr>
            <a:srgbClr val="FBAE40"/>
          </p15:clr>
        </p15:guide>
        <p15:guide id="2" pos="5375" userDrawn="1">
          <p15:clr>
            <a:srgbClr val="FBAE40"/>
          </p15:clr>
        </p15:guide>
        <p15:guide id="3" orient="horz" pos="799" userDrawn="1">
          <p15:clr>
            <a:srgbClr val="FBAE40"/>
          </p15:clr>
        </p15:guide>
        <p15:guide id="4" pos="1429" userDrawn="1">
          <p15:clr>
            <a:srgbClr val="FBAE40"/>
          </p15:clr>
        </p15:guide>
        <p15:guide id="5" orient="horz" pos="595"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確認（解答）">
    <p:bg>
      <p:bgPr>
        <a:solidFill>
          <a:srgbClr val="DDF7D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3E8F1F"/>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806096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5" userDrawn="1">
          <p15:clr>
            <a:srgbClr val="FBAE40"/>
          </p15:clr>
        </p15:guide>
        <p15:guide id="2" pos="537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活用">
    <p:bg>
      <p:bgPr>
        <a:solidFill>
          <a:srgbClr val="DDF7D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3E8F1F"/>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378513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5" userDrawn="1">
          <p15:clr>
            <a:srgbClr val="FBAE40"/>
          </p15:clr>
        </p15:guide>
        <p15:guide id="2" pos="537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3/13/2025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935007596"/>
      </p:ext>
    </p:extLst>
  </p:cSld>
  <p:clrMap bg1="lt1" tx1="dk1" bg2="lt2" tx2="dk2" accent1="accent1" accent2="accent2" accent3="accent3" accent4="accent4" accent5="accent5" accent6="accent6" hlink="hlink" folHlink="folHlink"/>
  <p:sldLayoutIdLst>
    <p:sldLayoutId id="2147483685" r:id="rId1"/>
    <p:sldLayoutId id="2147483760" r:id="rId2"/>
    <p:sldLayoutId id="2147483759" r:id="rId3"/>
    <p:sldLayoutId id="2147483686" r:id="rId4"/>
    <p:sldLayoutId id="2147483764" r:id="rId5"/>
    <p:sldLayoutId id="2147483763" r:id="rId6"/>
    <p:sldLayoutId id="2147483765" r:id="rId7"/>
    <p:sldLayoutId id="2147483761" r:id="rId8"/>
    <p:sldLayoutId id="2147483758"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 Target="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 Target="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9.xml"/><Relationship Id="rId1" Type="http://schemas.openxmlformats.org/officeDocument/2006/relationships/slideLayout" Target="../slideLayouts/slideLayout4.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 Target="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 Target="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字幕 6">
            <a:extLst>
              <a:ext uri="{FF2B5EF4-FFF2-40B4-BE49-F238E27FC236}">
                <a16:creationId xmlns:a16="http://schemas.microsoft.com/office/drawing/2014/main" id="{9CA9CDCF-E989-4CAB-83D6-AF27E856B26C}"/>
              </a:ext>
            </a:extLst>
          </p:cNvPr>
          <p:cNvSpPr>
            <a:spLocks noGrp="1"/>
          </p:cNvSpPr>
          <p:nvPr>
            <p:ph type="subTitle" idx="1"/>
          </p:nvPr>
        </p:nvSpPr>
        <p:spPr>
          <a:xfrm>
            <a:off x="1341782" y="4601453"/>
            <a:ext cx="5495026" cy="1655762"/>
          </a:xfrm>
        </p:spPr>
        <p:txBody>
          <a:bodyPr>
            <a:normAutofit/>
          </a:bodyPr>
          <a:lstStyle/>
          <a:p>
            <a:pPr algn="l">
              <a:tabLst>
                <a:tab pos="1431925" algn="l"/>
              </a:tabLst>
            </a:pPr>
            <a:r>
              <a:rPr lang="ja-JP" altLang="en-US" sz="3000" spc="600" dirty="0">
                <a:solidFill>
                  <a:schemeClr val="tx1">
                    <a:lumMod val="75000"/>
                    <a:lumOff val="25000"/>
                  </a:schemeClr>
                </a:solidFill>
                <a:latin typeface="メイリオ" panose="020B0604030504040204" pitchFamily="50" charset="-128"/>
                <a:ea typeface="メイリオ" panose="020B0604030504040204" pitchFamily="50" charset="-128"/>
              </a:rPr>
              <a:t>２部</a:t>
            </a:r>
            <a:r>
              <a:rPr lang="en-US" altLang="ja-JP" sz="30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3000" dirty="0">
                <a:solidFill>
                  <a:schemeClr val="tx1">
                    <a:lumMod val="75000"/>
                    <a:lumOff val="25000"/>
                  </a:schemeClr>
                </a:solidFill>
                <a:latin typeface="メイリオ" panose="020B0604030504040204" pitchFamily="50" charset="-128"/>
                <a:ea typeface="メイリオ" panose="020B0604030504040204" pitchFamily="50" charset="-128"/>
              </a:rPr>
              <a:t>近代化と私たち</a:t>
            </a:r>
            <a:endParaRPr lang="ja-JP" altLang="en-US" sz="3000" spc="-151" dirty="0">
              <a:solidFill>
                <a:schemeClr val="tx1">
                  <a:lumMod val="75000"/>
                  <a:lumOff val="25000"/>
                </a:schemeClr>
              </a:solidFill>
              <a:latin typeface="メイリオ" panose="020B0604030504040204" pitchFamily="50" charset="-128"/>
              <a:ea typeface="メイリオ" panose="020B0604030504040204" pitchFamily="50" charset="-128"/>
            </a:endParaRPr>
          </a:p>
          <a:p>
            <a:pPr marL="1439863" indent="-1439863" algn="l">
              <a:tabLst>
                <a:tab pos="1439863" algn="l"/>
              </a:tabLst>
            </a:pPr>
            <a:r>
              <a:rPr lang="ja-JP" altLang="en-US" sz="3000" dirty="0">
                <a:solidFill>
                  <a:schemeClr val="tx1">
                    <a:lumMod val="75000"/>
                    <a:lumOff val="25000"/>
                  </a:schemeClr>
                </a:solidFill>
                <a:latin typeface="メイリオ" panose="020B0604030504040204" pitchFamily="50" charset="-128"/>
                <a:ea typeface="メイリオ" panose="020B0604030504040204" pitchFamily="50" charset="-128"/>
              </a:rPr>
              <a:t>４章</a:t>
            </a:r>
            <a:r>
              <a:rPr lang="en-US" altLang="ja-JP" sz="30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3000" dirty="0">
                <a:latin typeface="メイリオ" panose="020B0604030504040204" pitchFamily="50" charset="-128"/>
                <a:ea typeface="メイリオ" panose="020B0604030504040204" pitchFamily="50" charset="-128"/>
              </a:rPr>
              <a:t>産業革命による欧米とアジアの変化</a:t>
            </a:r>
            <a:endParaRPr lang="en-US" altLang="ja-JP" sz="3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4937B3B4-76A8-494A-9A9D-369CC9393C3E}"/>
              </a:ext>
            </a:extLst>
          </p:cNvPr>
          <p:cNvSpPr txBox="1"/>
          <p:nvPr/>
        </p:nvSpPr>
        <p:spPr>
          <a:xfrm>
            <a:off x="947351" y="600785"/>
            <a:ext cx="3202618" cy="461665"/>
          </a:xfrm>
          <a:prstGeom prst="rect">
            <a:avLst/>
          </a:prstGeom>
          <a:noFill/>
        </p:spPr>
        <p:txBody>
          <a:bodyPr wrap="square" rtlCol="0">
            <a:spAutoFit/>
          </a:bodyPr>
          <a:lstStyle/>
          <a:p>
            <a:r>
              <a:rPr kumimoji="1" lang="ja-JP" altLang="en-US" sz="2400" b="1" dirty="0">
                <a:solidFill>
                  <a:schemeClr val="bg1"/>
                </a:solidFill>
                <a:latin typeface="+mn-ea"/>
              </a:rPr>
              <a:t>教科書</a:t>
            </a:r>
            <a:r>
              <a:rPr kumimoji="1" lang="en-US" altLang="ja-JP" sz="2400" b="1" dirty="0">
                <a:solidFill>
                  <a:schemeClr val="bg1"/>
                </a:solidFill>
                <a:latin typeface="+mn-ea"/>
              </a:rPr>
              <a:t>p.</a:t>
            </a:r>
            <a:r>
              <a:rPr lang="en-US" altLang="ja-JP" sz="2400" b="1" dirty="0">
                <a:solidFill>
                  <a:schemeClr val="bg1"/>
                </a:solidFill>
                <a:latin typeface="+mn-ea"/>
              </a:rPr>
              <a:t>55</a:t>
            </a:r>
            <a:r>
              <a:rPr kumimoji="1" lang="ja-JP" altLang="en-US" sz="2400" b="1" dirty="0">
                <a:solidFill>
                  <a:schemeClr val="bg1"/>
                </a:solidFill>
                <a:latin typeface="+mn-ea"/>
              </a:rPr>
              <a:t>～</a:t>
            </a:r>
            <a:r>
              <a:rPr lang="en-US" altLang="ja-JP" sz="2400" b="1" dirty="0">
                <a:solidFill>
                  <a:schemeClr val="bg1"/>
                </a:solidFill>
                <a:latin typeface="+mn-ea"/>
              </a:rPr>
              <a:t>56</a:t>
            </a:r>
            <a:endParaRPr kumimoji="1" lang="ja-JP" altLang="en-US" sz="2400" b="1" dirty="0">
              <a:solidFill>
                <a:schemeClr val="bg1"/>
              </a:solidFill>
              <a:latin typeface="+mn-ea"/>
            </a:endParaRPr>
          </a:p>
        </p:txBody>
      </p:sp>
      <p:sp>
        <p:nvSpPr>
          <p:cNvPr id="9" name="タイトル 5">
            <a:extLst>
              <a:ext uri="{FF2B5EF4-FFF2-40B4-BE49-F238E27FC236}">
                <a16:creationId xmlns:a16="http://schemas.microsoft.com/office/drawing/2014/main" id="{48811655-98E4-4CCD-A0D1-19DD9BD4FD15}"/>
              </a:ext>
            </a:extLst>
          </p:cNvPr>
          <p:cNvSpPr txBox="1">
            <a:spLocks/>
          </p:cNvSpPr>
          <p:nvPr/>
        </p:nvSpPr>
        <p:spPr>
          <a:xfrm>
            <a:off x="1143000" y="1596325"/>
            <a:ext cx="6858000" cy="106458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b="1" kern="1200">
                <a:solidFill>
                  <a:schemeClr val="tx1"/>
                </a:solidFill>
                <a:latin typeface="+mj-lt"/>
                <a:ea typeface="ＭＳ Ｐゴシック" panose="020B0600070205080204" pitchFamily="50" charset="-128"/>
                <a:cs typeface="+mj-cs"/>
              </a:defRPr>
            </a:lvl1pPr>
          </a:lstStyle>
          <a:p>
            <a:pPr>
              <a:lnSpc>
                <a:spcPct val="100000"/>
              </a:lnSpc>
            </a:pPr>
            <a:br>
              <a:rPr lang="en-US" altLang="ja-JP" sz="5400" dirty="0">
                <a:solidFill>
                  <a:schemeClr val="bg1"/>
                </a:solidFill>
                <a:latin typeface="+mn-ea"/>
                <a:ea typeface="+mn-ea"/>
              </a:rPr>
            </a:br>
            <a:r>
              <a:rPr lang="ja-JP" altLang="en-US" sz="5400" dirty="0">
                <a:solidFill>
                  <a:schemeClr val="bg1"/>
                </a:solidFill>
                <a:latin typeface="+mn-ea"/>
                <a:ea typeface="+mn-ea"/>
              </a:rPr>
              <a:t>７ 黒船の来航と</a:t>
            </a:r>
          </a:p>
        </p:txBody>
      </p:sp>
      <p:sp>
        <p:nvSpPr>
          <p:cNvPr id="10" name="タイトル 5">
            <a:extLst>
              <a:ext uri="{FF2B5EF4-FFF2-40B4-BE49-F238E27FC236}">
                <a16:creationId xmlns:a16="http://schemas.microsoft.com/office/drawing/2014/main" id="{48811655-98E4-4CCD-A0D1-19DD9BD4FD15}"/>
              </a:ext>
            </a:extLst>
          </p:cNvPr>
          <p:cNvSpPr txBox="1">
            <a:spLocks/>
          </p:cNvSpPr>
          <p:nvPr/>
        </p:nvSpPr>
        <p:spPr>
          <a:xfrm>
            <a:off x="2829464" y="2520216"/>
            <a:ext cx="5495026" cy="106458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b="1" kern="1200">
                <a:solidFill>
                  <a:schemeClr val="tx1"/>
                </a:solidFill>
                <a:latin typeface="+mj-lt"/>
                <a:ea typeface="ＭＳ Ｐゴシック" panose="020B0600070205080204" pitchFamily="50" charset="-128"/>
                <a:cs typeface="+mj-cs"/>
              </a:defRPr>
            </a:lvl1pPr>
          </a:lstStyle>
          <a:p>
            <a:pPr algn="l">
              <a:lnSpc>
                <a:spcPct val="100000"/>
              </a:lnSpc>
            </a:pPr>
            <a:br>
              <a:rPr lang="ja-JP" altLang="en-US" sz="5400" dirty="0">
                <a:solidFill>
                  <a:schemeClr val="bg1"/>
                </a:solidFill>
                <a:latin typeface="+mn-ea"/>
                <a:ea typeface="+mn-ea"/>
              </a:rPr>
            </a:br>
            <a:br>
              <a:rPr lang="en-US" altLang="ja-JP" sz="5400" dirty="0">
                <a:solidFill>
                  <a:schemeClr val="bg1"/>
                </a:solidFill>
                <a:latin typeface="+mn-ea"/>
                <a:ea typeface="+mn-ea"/>
              </a:rPr>
            </a:br>
            <a:r>
              <a:rPr lang="ja-JP" altLang="en-US" sz="5400" dirty="0">
                <a:solidFill>
                  <a:schemeClr val="bg1"/>
                </a:solidFill>
                <a:latin typeface="+mn-ea"/>
                <a:ea typeface="+mn-ea"/>
              </a:rPr>
              <a:t>日本の対応</a:t>
            </a:r>
          </a:p>
        </p:txBody>
      </p:sp>
      <p:sp>
        <p:nvSpPr>
          <p:cNvPr id="3" name="テキスト ボックス 2">
            <a:extLst>
              <a:ext uri="{FF2B5EF4-FFF2-40B4-BE49-F238E27FC236}">
                <a16:creationId xmlns:a16="http://schemas.microsoft.com/office/drawing/2014/main" id="{293DB200-7066-E1E8-9579-87D7C1FCE289}"/>
              </a:ext>
            </a:extLst>
          </p:cNvPr>
          <p:cNvSpPr txBox="1"/>
          <p:nvPr/>
        </p:nvSpPr>
        <p:spPr>
          <a:xfrm>
            <a:off x="5868000" y="223813"/>
            <a:ext cx="3024000" cy="577081"/>
          </a:xfrm>
          <a:prstGeom prst="rect">
            <a:avLst/>
          </a:prstGeom>
          <a:solidFill>
            <a:schemeClr val="bg1"/>
          </a:solidFill>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a:p>
            <a:endParaRPr lang="en-US" altLang="ja-JP" sz="1050" b="0" i="0" u="none" strike="noStrike" baseline="30000" dirty="0">
              <a:solidFill>
                <a:srgbClr val="000000"/>
              </a:solidFill>
              <a:latin typeface="+mn-ea"/>
            </a:endParaRPr>
          </a:p>
          <a:p>
            <a:pPr>
              <a:buSzPct val="80000"/>
            </a:pPr>
            <a:r>
              <a:rPr lang="en-US" altLang="ja-JP" sz="1050" b="0" i="0" u="none" strike="noStrike" baseline="30000" dirty="0">
                <a:solidFill>
                  <a:srgbClr val="000000"/>
                </a:solidFill>
                <a:latin typeface="+mn-ea"/>
              </a:rPr>
              <a:t>※</a:t>
            </a:r>
            <a:r>
              <a:rPr lang="ja-JP" altLang="en-US" sz="1050" b="0" i="0" u="none" strike="noStrike" baseline="30000" dirty="0">
                <a:solidFill>
                  <a:srgbClr val="000000"/>
                </a:solidFill>
                <a:latin typeface="+mn-ea"/>
              </a:rPr>
              <a:t>本資料はサンプルのため、内容が変更される可能性があります。</a:t>
            </a:r>
            <a:br>
              <a:rPr lang="en-US" altLang="ja-JP" sz="1050" b="0" i="0" u="none" strike="noStrike" baseline="30000" dirty="0">
                <a:solidFill>
                  <a:srgbClr val="000000"/>
                </a:solidFill>
                <a:latin typeface="+mn-ea"/>
              </a:rPr>
            </a:br>
            <a:r>
              <a:rPr lang="ja-JP" altLang="en-US" sz="1050" b="0" i="0" u="none" strike="noStrike" baseline="30000" dirty="0">
                <a:solidFill>
                  <a:srgbClr val="000000"/>
                </a:solidFill>
                <a:latin typeface="+mn-ea"/>
              </a:rPr>
              <a:t>　あらかじめご了承ください。</a:t>
            </a:r>
          </a:p>
        </p:txBody>
      </p:sp>
    </p:spTree>
    <p:extLst>
      <p:ext uri="{BB962C8B-B14F-4D97-AF65-F5344CB8AC3E}">
        <p14:creationId xmlns:p14="http://schemas.microsoft.com/office/powerpoint/2010/main" val="2693748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CC781D04-AF88-49B4-99C7-69BA0D2A39BF}"/>
              </a:ext>
            </a:extLst>
          </p:cNvPr>
          <p:cNvSpPr>
            <a:spLocks noGrp="1"/>
          </p:cNvSpPr>
          <p:nvPr>
            <p:ph idx="4294967295"/>
          </p:nvPr>
        </p:nvSpPr>
        <p:spPr>
          <a:xfrm>
            <a:off x="365617" y="1119810"/>
            <a:ext cx="8321326" cy="5738190"/>
          </a:xfrm>
        </p:spPr>
        <p:txBody>
          <a:bodyPr>
            <a:noAutofit/>
          </a:bodyPr>
          <a:lstStyle/>
          <a:p>
            <a:pPr marL="0" indent="0">
              <a:lnSpc>
                <a:spcPct val="100000"/>
              </a:lnSpc>
              <a:spcBef>
                <a:spcPts val="0"/>
              </a:spcBef>
              <a:buNone/>
            </a:pPr>
            <a:r>
              <a:rPr lang="ja-JP" altLang="en-US" sz="3200" dirty="0">
                <a:latin typeface="+mn-ea"/>
              </a:rPr>
              <a:t>・</a:t>
            </a:r>
            <a:r>
              <a:rPr lang="en-US" altLang="ja-JP" sz="3200" dirty="0">
                <a:latin typeface="+mn-ea"/>
              </a:rPr>
              <a:t>1854</a:t>
            </a:r>
            <a:r>
              <a:rPr lang="ja-JP" altLang="en-US" sz="3200" dirty="0">
                <a:latin typeface="+mn-ea"/>
              </a:rPr>
              <a:t>年　</a:t>
            </a:r>
            <a:r>
              <a:rPr lang="ja-JP" altLang="en-US" sz="3200" b="1" dirty="0">
                <a:solidFill>
                  <a:srgbClr val="FF0000"/>
                </a:solidFill>
                <a:latin typeface="+mn-ea"/>
              </a:rPr>
              <a:t>日米和親条約 </a:t>
            </a:r>
            <a:r>
              <a:rPr lang="ja-JP" altLang="en-US" sz="3200" dirty="0">
                <a:latin typeface="+mn-ea"/>
              </a:rPr>
              <a:t>の締結</a:t>
            </a:r>
            <a:endParaRPr lang="en-US" altLang="ja-JP" sz="3200" dirty="0">
              <a:latin typeface="+mn-ea"/>
            </a:endParaRPr>
          </a:p>
          <a:p>
            <a:pPr marL="0" indent="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露・英とも同様の条約を締結</a:t>
            </a:r>
          </a:p>
          <a:p>
            <a:pPr marL="0" indent="0">
              <a:lnSpc>
                <a:spcPct val="100000"/>
              </a:lnSpc>
              <a:spcBef>
                <a:spcPts val="1200"/>
              </a:spcBef>
              <a:buNone/>
            </a:pPr>
            <a:r>
              <a:rPr lang="ja-JP" altLang="en-US" sz="3200" dirty="0">
                <a:latin typeface="+mn-ea"/>
              </a:rPr>
              <a:t>　　　外国船</a:t>
            </a:r>
            <a:r>
              <a:rPr lang="ja-JP" altLang="en-US" sz="3200">
                <a:latin typeface="+mn-ea"/>
              </a:rPr>
              <a:t>の補給、漂流</a:t>
            </a:r>
            <a:r>
              <a:rPr lang="ja-JP" altLang="en-US" sz="3200" dirty="0">
                <a:latin typeface="+mn-ea"/>
              </a:rPr>
              <a:t>民保護など</a:t>
            </a:r>
          </a:p>
          <a:p>
            <a:pPr marL="0" indent="0">
              <a:lnSpc>
                <a:spcPct val="100000"/>
              </a:lnSpc>
              <a:spcBef>
                <a:spcPts val="1200"/>
              </a:spcBef>
              <a:buNone/>
            </a:pPr>
            <a:r>
              <a:rPr lang="ja-JP" altLang="en-US" sz="3200" dirty="0">
                <a:latin typeface="+mn-ea"/>
              </a:rPr>
              <a:t>　　→アメリカがさらに自由</a:t>
            </a:r>
            <a:r>
              <a:rPr lang="ja-JP" altLang="en-US" sz="3200">
                <a:latin typeface="+mn-ea"/>
              </a:rPr>
              <a:t>貿易要請、</a:t>
            </a:r>
            <a:endParaRPr lang="en-US" altLang="ja-JP" sz="3200" dirty="0">
              <a:latin typeface="+mn-ea"/>
            </a:endParaRPr>
          </a:p>
          <a:p>
            <a:pPr marL="0" indent="0">
              <a:lnSpc>
                <a:spcPct val="100000"/>
              </a:lnSpc>
              <a:spcBef>
                <a:spcPts val="0"/>
              </a:spcBef>
              <a:buNone/>
            </a:pPr>
            <a:r>
              <a:rPr lang="ja-JP" altLang="en-US" sz="3200" dirty="0">
                <a:latin typeface="+mn-ea"/>
              </a:rPr>
              <a:t>　　　開国・貿易の実施へ</a:t>
            </a:r>
            <a:endParaRPr lang="en-US" altLang="ja-JP" sz="3200" dirty="0">
              <a:latin typeface="+mn-ea"/>
            </a:endParaRPr>
          </a:p>
          <a:p>
            <a:pPr marL="0" indent="0">
              <a:lnSpc>
                <a:spcPct val="100000"/>
              </a:lnSpc>
              <a:spcBef>
                <a:spcPts val="1800"/>
              </a:spcBef>
              <a:buNone/>
            </a:pPr>
            <a:r>
              <a:rPr lang="ja-JP" altLang="en-US" sz="3200" dirty="0">
                <a:latin typeface="+mn-ea"/>
              </a:rPr>
              <a:t>・</a:t>
            </a:r>
            <a:r>
              <a:rPr lang="en-US" altLang="ja-JP" sz="3200" dirty="0">
                <a:latin typeface="+mn-ea"/>
              </a:rPr>
              <a:t>1858</a:t>
            </a:r>
            <a:r>
              <a:rPr lang="ja-JP" altLang="en-US" sz="3200" dirty="0">
                <a:latin typeface="+mn-ea"/>
              </a:rPr>
              <a:t>年　</a:t>
            </a:r>
            <a:r>
              <a:rPr lang="ja-JP" altLang="en-US" sz="3200" b="1" dirty="0">
                <a:solidFill>
                  <a:srgbClr val="FF0000"/>
                </a:solidFill>
                <a:latin typeface="+mn-ea"/>
              </a:rPr>
              <a:t>日米修好通商条約 </a:t>
            </a:r>
            <a:r>
              <a:rPr lang="ja-JP" altLang="en-US" sz="3200" dirty="0">
                <a:latin typeface="+mn-ea"/>
              </a:rPr>
              <a:t>の締結</a:t>
            </a:r>
            <a:endParaRPr lang="en-US" altLang="ja-JP" sz="3200" dirty="0">
              <a:latin typeface="+mn-ea"/>
            </a:endParaRPr>
          </a:p>
          <a:p>
            <a:pPr marL="0" indent="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欧州諸国とも同様の条約</a:t>
            </a:r>
          </a:p>
          <a:p>
            <a:pPr marL="0" indent="0">
              <a:lnSpc>
                <a:spcPct val="100000"/>
              </a:lnSpc>
              <a:spcBef>
                <a:spcPts val="1200"/>
              </a:spcBef>
              <a:buNone/>
            </a:pPr>
            <a:r>
              <a:rPr lang="ja-JP" altLang="en-US" sz="3200" dirty="0">
                <a:latin typeface="+mn-ea"/>
              </a:rPr>
              <a:t>　　　不平等項目</a:t>
            </a:r>
            <a:r>
              <a:rPr lang="en-US" altLang="ja-JP" sz="3200" dirty="0">
                <a:latin typeface="+mn-ea"/>
              </a:rPr>
              <a:t>…</a:t>
            </a:r>
            <a:r>
              <a:rPr lang="ja-JP" altLang="en-US" sz="3200" dirty="0">
                <a:latin typeface="+mn-ea"/>
              </a:rPr>
              <a:t>関税率</a:t>
            </a:r>
            <a:r>
              <a:rPr lang="ja-JP" altLang="en-US" sz="3200">
                <a:latin typeface="+mn-ea"/>
              </a:rPr>
              <a:t>の協定、</a:t>
            </a:r>
            <a:endParaRPr lang="en-US" altLang="ja-JP" sz="3200" dirty="0">
              <a:latin typeface="+mn-ea"/>
            </a:endParaRPr>
          </a:p>
          <a:p>
            <a:pPr marL="0" indent="0">
              <a:lnSpc>
                <a:spcPct val="100000"/>
              </a:lnSpc>
              <a:spcBef>
                <a:spcPts val="0"/>
              </a:spcBef>
              <a:buNone/>
            </a:pPr>
            <a:r>
              <a:rPr lang="ja-JP" altLang="en-US" sz="3200" dirty="0">
                <a:latin typeface="+mn-ea"/>
              </a:rPr>
              <a:t>　　　　　　　　　領事裁判権の承認</a:t>
            </a:r>
          </a:p>
        </p:txBody>
      </p:sp>
      <p:sp>
        <p:nvSpPr>
          <p:cNvPr id="4" name="テキスト ボックス 3">
            <a:extLst>
              <a:ext uri="{FF2B5EF4-FFF2-40B4-BE49-F238E27FC236}">
                <a16:creationId xmlns:a16="http://schemas.microsoft.com/office/drawing/2014/main" id="{0E979766-9E70-4550-8E95-8509F522D814}"/>
              </a:ext>
            </a:extLst>
          </p:cNvPr>
          <p:cNvSpPr txBox="1"/>
          <p:nvPr/>
        </p:nvSpPr>
        <p:spPr>
          <a:xfrm>
            <a:off x="0" y="95278"/>
            <a:ext cx="7566991" cy="707886"/>
          </a:xfrm>
          <a:prstGeom prst="rect">
            <a:avLst/>
          </a:prstGeom>
          <a:noFill/>
        </p:spPr>
        <p:txBody>
          <a:bodyPr wrap="square">
            <a:spAutoFit/>
          </a:bodyPr>
          <a:lstStyle/>
          <a:p>
            <a:r>
              <a:rPr lang="ja-JP" altLang="en-US" sz="4000" b="1" dirty="0">
                <a:solidFill>
                  <a:schemeClr val="bg1"/>
                </a:solidFill>
              </a:rPr>
              <a:t>　日本の開国 ２</a:t>
            </a:r>
          </a:p>
        </p:txBody>
      </p:sp>
      <p:sp>
        <p:nvSpPr>
          <p:cNvPr id="6" name="動作設定ボタン: 戻る/前へ 5">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7" name="動作設定ボタン: 進む/次へ 6">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9" name="メモ 6">
            <a:extLst>
              <a:ext uri="{FF2B5EF4-FFF2-40B4-BE49-F238E27FC236}">
                <a16:creationId xmlns:a16="http://schemas.microsoft.com/office/drawing/2014/main" id="{EF44FF34-003E-405D-BB05-2BF1BC696F8B}"/>
              </a:ext>
            </a:extLst>
          </p:cNvPr>
          <p:cNvSpPr/>
          <p:nvPr/>
        </p:nvSpPr>
        <p:spPr>
          <a:xfrm>
            <a:off x="2665561" y="1119810"/>
            <a:ext cx="2536167"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0" name="メモ 6">
            <a:extLst>
              <a:ext uri="{FF2B5EF4-FFF2-40B4-BE49-F238E27FC236}">
                <a16:creationId xmlns:a16="http://schemas.microsoft.com/office/drawing/2014/main" id="{EF44FF34-003E-405D-BB05-2BF1BC696F8B}"/>
              </a:ext>
            </a:extLst>
          </p:cNvPr>
          <p:cNvSpPr/>
          <p:nvPr/>
        </p:nvSpPr>
        <p:spPr>
          <a:xfrm>
            <a:off x="2665560" y="4087299"/>
            <a:ext cx="3381557"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テキスト ボックス 1">
            <a:extLst>
              <a:ext uri="{FF2B5EF4-FFF2-40B4-BE49-F238E27FC236}">
                <a16:creationId xmlns:a16="http://schemas.microsoft.com/office/drawing/2014/main" id="{9FDE02FF-CAFA-5069-EE31-2C0C6C37BA0D}"/>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49172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2" presetClass="exit" presetSubtype="0" fill="hold" grpId="0" nodeType="clickEffect">
                                  <p:stCondLst>
                                    <p:cond delay="0"/>
                                  </p:stCondLst>
                                  <p:childTnLst>
                                    <p:animScale>
                                      <p:cBhvr>
                                        <p:cTn id="24"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5" dur="1000" accel="50000">
                                          <p:stCondLst>
                                            <p:cond delay="0"/>
                                          </p:stCondLst>
                                        </p:cTn>
                                        <p:tgtEl>
                                          <p:spTgt spid="9"/>
                                        </p:tgtEl>
                                        <p:attrNameLst>
                                          <p:attrName>ppt_x</p:attrName>
                                          <p:attrName>ppt_y</p:attrName>
                                        </p:attrNameLst>
                                      </p:cBhvr>
                                    </p:animMotion>
                                    <p:animEffect transition="out" filter="fade">
                                      <p:cBhvr>
                                        <p:cTn id="26" dur="1000"/>
                                        <p:tgtEl>
                                          <p:spTgt spid="9"/>
                                        </p:tgtEl>
                                      </p:cBhvr>
                                    </p:animEffect>
                                    <p:set>
                                      <p:cBhvr>
                                        <p:cTn id="27" dur="1" fill="hold">
                                          <p:stCondLst>
                                            <p:cond delay="999"/>
                                          </p:stCondLst>
                                        </p:cTn>
                                        <p:tgtEl>
                                          <p:spTgt spid="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par>
                                <p:cTn id="41" presetID="10" presetClass="entr" presetSubtype="0" fill="hold" grpId="1"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500"/>
                                        <p:tgtEl>
                                          <p:spTgt spid="3">
                                            <p:txEl>
                                              <p:pRg st="6" end="6"/>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2" presetClass="exit" presetSubtype="0" fill="hold" grpId="0" nodeType="clickEffect">
                                  <p:stCondLst>
                                    <p:cond delay="0"/>
                                  </p:stCondLst>
                                  <p:childTnLst>
                                    <p:animScale>
                                      <p:cBhvr>
                                        <p:cTn id="52" dur="1000" accel="50000">
                                          <p:stCondLst>
                                            <p:cond delay="0"/>
                                          </p:stCondLst>
                                        </p:cTn>
                                        <p:tgtEl>
                                          <p:spTgt spid="1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3" dur="1000" accel="50000">
                                          <p:stCondLst>
                                            <p:cond delay="0"/>
                                          </p:stCondLst>
                                        </p:cTn>
                                        <p:tgtEl>
                                          <p:spTgt spid="10"/>
                                        </p:tgtEl>
                                        <p:attrNameLst>
                                          <p:attrName>ppt_x</p:attrName>
                                          <p:attrName>ppt_y</p:attrName>
                                        </p:attrNameLst>
                                      </p:cBhvr>
                                    </p:animMotion>
                                    <p:animEffect transition="out" filter="fade">
                                      <p:cBhvr>
                                        <p:cTn id="54" dur="1000"/>
                                        <p:tgtEl>
                                          <p:spTgt spid="10"/>
                                        </p:tgtEl>
                                      </p:cBhvr>
                                    </p:animEffect>
                                    <p:set>
                                      <p:cBhvr>
                                        <p:cTn id="55" dur="1" fill="hold">
                                          <p:stCondLst>
                                            <p:cond delay="999"/>
                                          </p:stCondLst>
                                        </p:cTn>
                                        <p:tgtEl>
                                          <p:spTgt spid="10"/>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Effect transition="in" filter="fade">
                                      <p:cBhvr>
                                        <p:cTn id="60" dur="500"/>
                                        <p:tgtEl>
                                          <p:spTgt spid="3">
                                            <p:txEl>
                                              <p:pRg st="7" end="7"/>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0" y="357305"/>
            <a:ext cx="7381460" cy="707886"/>
          </a:xfrm>
          <a:prstGeom prst="rect">
            <a:avLst/>
          </a:prstGeom>
          <a:noFill/>
        </p:spPr>
        <p:txBody>
          <a:bodyPr wrap="square" rtlCol="0">
            <a:spAutoFit/>
          </a:bodyPr>
          <a:lstStyle/>
          <a:p>
            <a:r>
              <a:rPr lang="ja-JP" altLang="en-US" sz="4000" b="1" dirty="0">
                <a:solidFill>
                  <a:schemeClr val="bg1"/>
                </a:solidFill>
              </a:rPr>
              <a:t>　開国の影響と近代化改革 １</a:t>
            </a: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4294967295"/>
          </p:nvPr>
        </p:nvSpPr>
        <p:spPr>
          <a:xfrm>
            <a:off x="371117" y="2784123"/>
            <a:ext cx="8587409" cy="3205197"/>
          </a:xfrm>
          <a:ln>
            <a:solidFill>
              <a:schemeClr val="bg1"/>
            </a:solidFill>
          </a:ln>
        </p:spPr>
        <p:txBody>
          <a:bodyPr>
            <a:noAutofit/>
          </a:bodyPr>
          <a:lstStyle/>
          <a:p>
            <a:pPr marL="432000" lvl="0" indent="-457200" algn="just">
              <a:lnSpc>
                <a:spcPct val="100000"/>
              </a:lnSpc>
              <a:buNone/>
              <a:defRPr/>
            </a:pPr>
            <a:r>
              <a:rPr lang="ja-JP" altLang="en-US" sz="3200" dirty="0">
                <a:solidFill>
                  <a:prstClr val="black"/>
                </a:solidFill>
                <a:latin typeface="Meiryo" panose="020B0604030504040204" pitchFamily="34" charset="-128"/>
                <a:ea typeface="Meiryo" panose="020B0604030504040204" pitchFamily="34" charset="-128"/>
              </a:rPr>
              <a:t>・世界市場への参加　→　国内経済の混乱</a:t>
            </a:r>
          </a:p>
          <a:p>
            <a:pPr marL="432000" lvl="0" indent="-457200" algn="just">
              <a:lnSpc>
                <a:spcPct val="100000"/>
              </a:lnSpc>
              <a:spcBef>
                <a:spcPts val="1200"/>
              </a:spcBef>
              <a:buNone/>
              <a:defRPr/>
            </a:pPr>
            <a:r>
              <a:rPr lang="ja-JP" altLang="en-US" sz="3200" dirty="0">
                <a:solidFill>
                  <a:prstClr val="black"/>
                </a:solidFill>
                <a:latin typeface="Meiryo" panose="020B0604030504040204" pitchFamily="34" charset="-128"/>
                <a:ea typeface="Meiryo" panose="020B0604030504040204" pitchFamily="34" charset="-128"/>
              </a:rPr>
              <a:t>　　生糸・蚕卵紙の輸出</a:t>
            </a:r>
            <a:endParaRPr lang="en-US" altLang="ja-JP" sz="3200" dirty="0">
              <a:solidFill>
                <a:prstClr val="black"/>
              </a:solidFill>
              <a:latin typeface="Meiryo" panose="020B0604030504040204" pitchFamily="34" charset="-128"/>
              <a:ea typeface="Meiryo" panose="020B0604030504040204" pitchFamily="34" charset="-128"/>
            </a:endParaRPr>
          </a:p>
          <a:p>
            <a:pPr marL="432000" lvl="0" indent="-457200" algn="just">
              <a:lnSpc>
                <a:spcPct val="100000"/>
              </a:lnSpc>
              <a:spcBef>
                <a:spcPts val="0"/>
              </a:spcBef>
              <a:buNone/>
              <a:defRPr/>
            </a:pPr>
            <a:r>
              <a:rPr lang="ja-JP" altLang="en-US" sz="3200" dirty="0">
                <a:solidFill>
                  <a:prstClr val="black"/>
                </a:solidFill>
                <a:latin typeface="Meiryo" panose="020B0604030504040204" pitchFamily="34" charset="-128"/>
                <a:ea typeface="Meiryo" panose="020B0604030504040204" pitchFamily="34" charset="-128"/>
              </a:rPr>
              <a:t>　　　　　　　</a:t>
            </a:r>
            <a:r>
              <a:rPr lang="en-US" altLang="ja-JP" sz="3200" dirty="0">
                <a:solidFill>
                  <a:prstClr val="black"/>
                </a:solidFill>
                <a:latin typeface="Meiryo" panose="020B0604030504040204" pitchFamily="34" charset="-128"/>
                <a:ea typeface="Meiryo" panose="020B0604030504040204" pitchFamily="34" charset="-128"/>
              </a:rPr>
              <a:t>…</a:t>
            </a:r>
            <a:r>
              <a:rPr lang="ja-JP" altLang="en-US" sz="3200" dirty="0">
                <a:solidFill>
                  <a:prstClr val="black"/>
                </a:solidFill>
                <a:latin typeface="Meiryo" panose="020B0604030504040204" pitchFamily="34" charset="-128"/>
                <a:ea typeface="Meiryo" panose="020B0604030504040204" pitchFamily="34" charset="-128"/>
              </a:rPr>
              <a:t>国内での原材料不足</a:t>
            </a:r>
          </a:p>
          <a:p>
            <a:pPr marL="432000" lvl="0" indent="-457200" algn="just">
              <a:lnSpc>
                <a:spcPct val="100000"/>
              </a:lnSpc>
              <a:spcBef>
                <a:spcPts val="1200"/>
              </a:spcBef>
              <a:buNone/>
              <a:defRPr/>
            </a:pPr>
            <a:r>
              <a:rPr lang="ja-JP" altLang="en-US" sz="3200" dirty="0">
                <a:solidFill>
                  <a:prstClr val="black"/>
                </a:solidFill>
                <a:latin typeface="Meiryo" panose="020B0604030504040204" pitchFamily="34" charset="-128"/>
                <a:ea typeface="Meiryo" panose="020B0604030504040204" pitchFamily="34" charset="-128"/>
              </a:rPr>
              <a:t>　　綿織物や綿糸の輸入</a:t>
            </a:r>
            <a:r>
              <a:rPr lang="en-US" altLang="ja-JP" sz="3200" dirty="0">
                <a:solidFill>
                  <a:prstClr val="black"/>
                </a:solidFill>
                <a:latin typeface="Meiryo" panose="020B0604030504040204" pitchFamily="34" charset="-128"/>
                <a:ea typeface="Meiryo" panose="020B0604030504040204" pitchFamily="34" charset="-128"/>
              </a:rPr>
              <a:t>…</a:t>
            </a:r>
            <a:r>
              <a:rPr lang="ja-JP" altLang="en-US" sz="3200" dirty="0">
                <a:solidFill>
                  <a:prstClr val="black"/>
                </a:solidFill>
                <a:latin typeface="Meiryo" panose="020B0604030504040204" pitchFamily="34" charset="-128"/>
                <a:ea typeface="Meiryo" panose="020B0604030504040204" pitchFamily="34" charset="-128"/>
              </a:rPr>
              <a:t>綿関係産業に打撃</a:t>
            </a:r>
          </a:p>
        </p:txBody>
      </p:sp>
      <p:sp>
        <p:nvSpPr>
          <p:cNvPr id="5" name="左大かっこ 4">
            <a:extLst>
              <a:ext uri="{FF2B5EF4-FFF2-40B4-BE49-F238E27FC236}">
                <a16:creationId xmlns:a16="http://schemas.microsoft.com/office/drawing/2014/main" id="{F3D423A7-47E1-41BC-8E61-E09F6AB992A5}"/>
              </a:ext>
            </a:extLst>
          </p:cNvPr>
          <p:cNvSpPr/>
          <p:nvPr/>
        </p:nvSpPr>
        <p:spPr>
          <a:xfrm>
            <a:off x="970795" y="3431526"/>
            <a:ext cx="191572" cy="1563384"/>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E621863C-DF62-4302-BC48-206A3A63F4F2}"/>
              </a:ext>
            </a:extLst>
          </p:cNvPr>
          <p:cNvSpPr txBox="1"/>
          <p:nvPr/>
        </p:nvSpPr>
        <p:spPr>
          <a:xfrm>
            <a:off x="1106719" y="1670720"/>
            <a:ext cx="7576176" cy="954107"/>
          </a:xfrm>
          <a:prstGeom prst="rect">
            <a:avLst/>
          </a:prstGeom>
          <a:noFill/>
        </p:spPr>
        <p:txBody>
          <a:bodyPr wrap="square" rtlCol="0">
            <a:spAutoFit/>
          </a:bodyPr>
          <a:lstStyle/>
          <a:p>
            <a:pPr algn="l"/>
            <a:r>
              <a:rPr lang="ja-JP" altLang="en-US" sz="2800" kern="0" dirty="0">
                <a:effectLst/>
                <a:latin typeface="+mj-ea"/>
                <a:ea typeface="+mj-ea"/>
                <a:cs typeface="UDShinGoPr6-Regular"/>
              </a:rPr>
              <a:t>欧米諸国は何を目的に日本に来訪し、日本に何をもたらしたのだろうか。</a:t>
            </a:r>
            <a:endParaRPr lang="ja-JP" altLang="ja-JP" sz="2800" kern="100" dirty="0">
              <a:effectLst/>
              <a:latin typeface="+mj-ea"/>
              <a:ea typeface="+mj-ea"/>
              <a:cs typeface="Times New Roman" panose="02020603050405020304" pitchFamily="18" charset="0"/>
            </a:endParaRPr>
          </a:p>
        </p:txBody>
      </p:sp>
      <p:sp>
        <p:nvSpPr>
          <p:cNvPr id="12" name="四角形: 角を丸くする 11">
            <a:extLst>
              <a:ext uri="{FF2B5EF4-FFF2-40B4-BE49-F238E27FC236}">
                <a16:creationId xmlns:a16="http://schemas.microsoft.com/office/drawing/2014/main" id="{C50E5507-4598-4E85-9605-16E450ABE8A6}"/>
              </a:ext>
            </a:extLst>
          </p:cNvPr>
          <p:cNvSpPr/>
          <p:nvPr/>
        </p:nvSpPr>
        <p:spPr>
          <a:xfrm>
            <a:off x="611188" y="1628775"/>
            <a:ext cx="7921625" cy="9541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30689405-3F83-4752-B90C-BC422A323AA8}"/>
              </a:ext>
            </a:extLst>
          </p:cNvPr>
          <p:cNvSpPr txBox="1"/>
          <p:nvPr/>
        </p:nvSpPr>
        <p:spPr>
          <a:xfrm>
            <a:off x="611188" y="1667767"/>
            <a:ext cx="551178" cy="523220"/>
          </a:xfrm>
          <a:prstGeom prst="rect">
            <a:avLst/>
          </a:prstGeom>
          <a:noFill/>
        </p:spPr>
        <p:txBody>
          <a:bodyPr wrap="square" rtlCol="0">
            <a:spAutoFit/>
          </a:bodyPr>
          <a:lstStyle/>
          <a:p>
            <a:pPr algn="l"/>
            <a:r>
              <a:rPr lang="en-US" altLang="ja-JP" sz="2800" kern="0" dirty="0">
                <a:effectLst/>
                <a:latin typeface="メイリオ" panose="020B0604030504040204" pitchFamily="50" charset="-128"/>
                <a:ea typeface="UDShinGoPr6-Regular"/>
                <a:cs typeface="UDShinGoPr6-Regular"/>
              </a:rPr>
              <a:t>Q.</a:t>
            </a:r>
            <a:endParaRPr lang="ja-JP" altLang="ja-JP" sz="2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5" name="テキスト ボックス 14">
            <a:hlinkClick r:id="rId3" action="ppaction://hlinksldjump"/>
            <a:extLst>
              <a:ext uri="{FF2B5EF4-FFF2-40B4-BE49-F238E27FC236}">
                <a16:creationId xmlns:a16="http://schemas.microsoft.com/office/drawing/2014/main" id="{4C7693C5-876D-4CEC-8F44-4BB943F1594D}"/>
              </a:ext>
            </a:extLst>
          </p:cNvPr>
          <p:cNvSpPr txBox="1"/>
          <p:nvPr/>
        </p:nvSpPr>
        <p:spPr>
          <a:xfrm>
            <a:off x="7461453" y="3986733"/>
            <a:ext cx="1265316" cy="338554"/>
          </a:xfrm>
          <a:prstGeom prst="rect">
            <a:avLst/>
          </a:prstGeom>
          <a:solidFill>
            <a:srgbClr val="73E34D"/>
          </a:solidFill>
          <a:ln>
            <a:solidFill>
              <a:schemeClr val="accent1"/>
            </a:solidFill>
          </a:ln>
          <a:scene3d>
            <a:camera prst="orthographicFront"/>
            <a:lightRig rig="threePt" dir="t"/>
          </a:scene3d>
          <a:sp3d>
            <a:bevelT/>
          </a:sp3d>
        </p:spPr>
        <p:txBody>
          <a:bodyPr wrap="square" rtlCol="0">
            <a:spAutoFit/>
          </a:bodyPr>
          <a:lstStyle/>
          <a:p>
            <a:pPr algn="ctr"/>
            <a:r>
              <a:rPr kumimoji="1" lang="ja-JP" altLang="en-US" sz="1600" b="1" dirty="0">
                <a:latin typeface="メイリオ" panose="020B0604030504040204" pitchFamily="50" charset="-128"/>
                <a:ea typeface="メイリオ" panose="020B0604030504040204" pitchFamily="50" charset="-128"/>
              </a:rPr>
              <a:t>図</a:t>
            </a:r>
            <a:r>
              <a:rPr lang="ja-JP" altLang="en-US" sz="1600" b="1" dirty="0">
                <a:latin typeface="メイリオ" panose="020B0604030504040204" pitchFamily="50" charset="-128"/>
                <a:ea typeface="メイリオ" panose="020B0604030504040204" pitchFamily="50" charset="-128"/>
              </a:rPr>
              <a:t>４</a:t>
            </a:r>
            <a:r>
              <a:rPr kumimoji="1" lang="ja-JP" altLang="en-US" sz="1600" b="1" dirty="0">
                <a:latin typeface="メイリオ" panose="020B0604030504040204" pitchFamily="50" charset="-128"/>
                <a:ea typeface="メイリオ" panose="020B0604030504040204" pitchFamily="50" charset="-128"/>
              </a:rPr>
              <a:t>へ</a:t>
            </a:r>
            <a:endParaRPr kumimoji="1" lang="en-US" altLang="ja-JP" sz="1600" b="1" dirty="0">
              <a:latin typeface="メイリオ" panose="020B0604030504040204" pitchFamily="50" charset="-128"/>
              <a:ea typeface="メイリオ" panose="020B0604030504040204" pitchFamily="50" charset="-128"/>
            </a:endParaRPr>
          </a:p>
        </p:txBody>
      </p:sp>
      <p:sp>
        <p:nvSpPr>
          <p:cNvPr id="14" name="動作設定ボタン: 戻る/前へ 13">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6" name="動作設定ボタン: 進む/次へ 15">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5E39E454-300F-53F1-6F92-F944BC89AA11}"/>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55266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500"/>
                                        <p:tgtEl>
                                          <p:spTgt spid="4">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animBg="1"/>
      <p:bldP spid="13" grpId="0"/>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FF5E17E9-98DF-470E-A948-32D89046B541}"/>
              </a:ext>
            </a:extLst>
          </p:cNvPr>
          <p:cNvSpPr txBox="1"/>
          <p:nvPr/>
        </p:nvSpPr>
        <p:spPr>
          <a:xfrm>
            <a:off x="2016944" y="238045"/>
            <a:ext cx="6493211" cy="584775"/>
          </a:xfrm>
          <a:prstGeom prst="rect">
            <a:avLst/>
          </a:prstGeom>
          <a:noFill/>
        </p:spPr>
        <p:txBody>
          <a:bodyPr wrap="square" rtlCol="0">
            <a:spAutoFit/>
          </a:bodyPr>
          <a:lstStyle/>
          <a:p>
            <a:r>
              <a:rPr kumimoji="1" lang="ja-JP" altLang="en-US" sz="3200" b="1" dirty="0">
                <a:solidFill>
                  <a:schemeClr val="bg1"/>
                </a:solidFill>
              </a:rPr>
              <a:t>　</a:t>
            </a:r>
            <a:r>
              <a:rPr kumimoji="1" lang="ja-JP" altLang="en-US" sz="3200" b="1" dirty="0"/>
              <a:t>幕末の物価の変遷</a:t>
            </a:r>
            <a:endParaRPr kumimoji="1" lang="en-US" altLang="ja-JP" sz="3200" b="1" dirty="0"/>
          </a:p>
        </p:txBody>
      </p:sp>
      <p:sp>
        <p:nvSpPr>
          <p:cNvPr id="7" name="テキスト ボックス 6">
            <a:extLst>
              <a:ext uri="{FF2B5EF4-FFF2-40B4-BE49-F238E27FC236}">
                <a16:creationId xmlns:a16="http://schemas.microsoft.com/office/drawing/2014/main" id="{A9E5DC3C-2AB5-450B-9AEA-874C2071EB61}"/>
              </a:ext>
            </a:extLst>
          </p:cNvPr>
          <p:cNvSpPr txBox="1"/>
          <p:nvPr/>
        </p:nvSpPr>
        <p:spPr>
          <a:xfrm>
            <a:off x="490782" y="238100"/>
            <a:ext cx="1915292" cy="707886"/>
          </a:xfrm>
          <a:prstGeom prst="rect">
            <a:avLst/>
          </a:prstGeom>
          <a:noFill/>
        </p:spPr>
        <p:txBody>
          <a:bodyPr wrap="square" rtlCol="0">
            <a:spAutoFit/>
          </a:bodyPr>
          <a:lstStyle/>
          <a:p>
            <a:r>
              <a:rPr kumimoji="1" lang="ja-JP" altLang="en-US" sz="4000" b="1" dirty="0">
                <a:solidFill>
                  <a:schemeClr val="bg1"/>
                </a:solidFill>
              </a:rPr>
              <a:t>図４</a:t>
            </a:r>
          </a:p>
        </p:txBody>
      </p:sp>
      <p:sp>
        <p:nvSpPr>
          <p:cNvPr id="8" name="動作設定ボタン: 進む/次へ 7">
            <a:hlinkClick r:id="rId2" action="ppaction://hlinksldjump" highlightClick="1"/>
            <a:extLst>
              <a:ext uri="{FF2B5EF4-FFF2-40B4-BE49-F238E27FC236}">
                <a16:creationId xmlns:a16="http://schemas.microsoft.com/office/drawing/2014/main" id="{0BF85B38-3B68-4181-BA2A-FCB189D49D62}"/>
              </a:ext>
            </a:extLst>
          </p:cNvPr>
          <p:cNvSpPr/>
          <p:nvPr/>
        </p:nvSpPr>
        <p:spPr>
          <a:xfrm flipH="1">
            <a:off x="8418526" y="6094728"/>
            <a:ext cx="725474" cy="383542"/>
          </a:xfrm>
          <a:prstGeom prst="actionButtonForwardNext">
            <a:avLst/>
          </a:prstGeom>
          <a:solidFill>
            <a:schemeClr val="bg1">
              <a:lumMod val="75000"/>
            </a:schemeClr>
          </a:solidFill>
          <a:ln w="25400"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0" name="動作設定ボタン: 戻る/前へ 9">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動作設定ボタン: 進む/次へ 13">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pic>
        <p:nvPicPr>
          <p:cNvPr id="4" name="図 3" descr="グラフ, 折れ線グラフ&#10;&#10;AI によって生成されたコンテンツは間違っている可能性があります。">
            <a:extLst>
              <a:ext uri="{FF2B5EF4-FFF2-40B4-BE49-F238E27FC236}">
                <a16:creationId xmlns:a16="http://schemas.microsoft.com/office/drawing/2014/main" id="{8E61A7F5-729D-9AD1-5A7A-77EA97B298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6074" y="1085935"/>
            <a:ext cx="3750906" cy="5272920"/>
          </a:xfrm>
          <a:prstGeom prst="rect">
            <a:avLst/>
          </a:prstGeom>
        </p:spPr>
      </p:pic>
      <p:sp>
        <p:nvSpPr>
          <p:cNvPr id="2" name="テキスト ボックス 1">
            <a:extLst>
              <a:ext uri="{FF2B5EF4-FFF2-40B4-BE49-F238E27FC236}">
                <a16:creationId xmlns:a16="http://schemas.microsoft.com/office/drawing/2014/main" id="{8B513E09-FD9F-1C6D-48DF-2780CBA6410A}"/>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744812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D496D5D-EE30-4CFB-B3D5-954405A4AC67}"/>
              </a:ext>
            </a:extLst>
          </p:cNvPr>
          <p:cNvSpPr txBox="1"/>
          <p:nvPr/>
        </p:nvSpPr>
        <p:spPr>
          <a:xfrm>
            <a:off x="36944" y="115082"/>
            <a:ext cx="7381460" cy="646331"/>
          </a:xfrm>
          <a:prstGeom prst="rect">
            <a:avLst/>
          </a:prstGeom>
          <a:noFill/>
        </p:spPr>
        <p:txBody>
          <a:bodyPr wrap="square" rtlCol="0">
            <a:spAutoFit/>
          </a:bodyPr>
          <a:lstStyle/>
          <a:p>
            <a:r>
              <a:rPr lang="ja-JP" altLang="en-US" sz="3600" b="1" dirty="0">
                <a:solidFill>
                  <a:schemeClr val="bg1"/>
                </a:solidFill>
              </a:rPr>
              <a:t>　開国の影響と近代化改革 ２</a:t>
            </a:r>
            <a:endParaRPr lang="ja-JP" altLang="ja-JP" sz="3600" b="1" dirty="0">
              <a:solidFill>
                <a:schemeClr val="bg1"/>
              </a:solidFill>
            </a:endParaRPr>
          </a:p>
        </p:txBody>
      </p:sp>
      <p:sp>
        <p:nvSpPr>
          <p:cNvPr id="3" name="コンテンツ プレースホルダー 2">
            <a:extLst>
              <a:ext uri="{FF2B5EF4-FFF2-40B4-BE49-F238E27FC236}">
                <a16:creationId xmlns:a16="http://schemas.microsoft.com/office/drawing/2014/main" id="{E12235D2-C9ED-464C-B8F4-5C0FF16AB9D7}"/>
              </a:ext>
            </a:extLst>
          </p:cNvPr>
          <p:cNvSpPr txBox="1">
            <a:spLocks/>
          </p:cNvSpPr>
          <p:nvPr/>
        </p:nvSpPr>
        <p:spPr>
          <a:xfrm>
            <a:off x="371117" y="1089025"/>
            <a:ext cx="8587409" cy="3380105"/>
          </a:xfrm>
          <a:prstGeom prst="rect">
            <a:avLst/>
          </a:prstGeom>
          <a:ln>
            <a:solidFill>
              <a:schemeClr val="bg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32000" indent="-457200" algn="just">
              <a:lnSpc>
                <a:spcPct val="100000"/>
              </a:lnSpc>
              <a:buFont typeface="Wingdings 2" pitchFamily="18" charset="2"/>
              <a:buNone/>
              <a:defRPr/>
            </a:pPr>
            <a:r>
              <a:rPr lang="ja-JP" altLang="en-US" sz="3200" dirty="0">
                <a:solidFill>
                  <a:prstClr val="black"/>
                </a:solidFill>
                <a:latin typeface="Meiryo" panose="020B0604030504040204" pitchFamily="34" charset="-128"/>
                <a:ea typeface="Meiryo" panose="020B0604030504040204" pitchFamily="34" charset="-128"/>
              </a:rPr>
              <a:t>・</a:t>
            </a:r>
            <a:r>
              <a:rPr lang="ja-JP" altLang="en-US" sz="3200" b="1" dirty="0">
                <a:solidFill>
                  <a:srgbClr val="FF0000"/>
                </a:solidFill>
                <a:latin typeface="Meiryo" panose="020B0604030504040204" pitchFamily="34" charset="-128"/>
                <a:ea typeface="Meiryo" panose="020B0604030504040204" pitchFamily="34" charset="-128"/>
              </a:rPr>
              <a:t>近代化改革 </a:t>
            </a:r>
            <a:r>
              <a:rPr lang="ja-JP" altLang="en-US" sz="3200" dirty="0">
                <a:solidFill>
                  <a:prstClr val="black"/>
                </a:solidFill>
                <a:latin typeface="Meiryo" panose="020B0604030504040204" pitchFamily="34" charset="-128"/>
                <a:ea typeface="Meiryo" panose="020B0604030504040204" pitchFamily="34" charset="-128"/>
              </a:rPr>
              <a:t>の実施</a:t>
            </a:r>
            <a:endParaRPr lang="en-US" altLang="ja-JP" sz="3200" dirty="0">
              <a:solidFill>
                <a:prstClr val="black"/>
              </a:solidFill>
              <a:latin typeface="Meiryo" panose="020B0604030504040204" pitchFamily="34" charset="-128"/>
              <a:ea typeface="Meiryo" panose="020B0604030504040204" pitchFamily="34" charset="-128"/>
            </a:endParaRPr>
          </a:p>
          <a:p>
            <a:pPr marL="432000" indent="-457200" algn="just">
              <a:lnSpc>
                <a:spcPct val="100000"/>
              </a:lnSpc>
              <a:buFont typeface="Wingdings 2" pitchFamily="18" charset="2"/>
              <a:buNone/>
              <a:defRPr/>
            </a:pPr>
            <a:r>
              <a:rPr lang="ja-JP" altLang="en-US" sz="3200" dirty="0">
                <a:solidFill>
                  <a:prstClr val="black"/>
                </a:solidFill>
                <a:latin typeface="Meiryo" panose="020B0604030504040204" pitchFamily="34" charset="-128"/>
                <a:ea typeface="Meiryo" panose="020B0604030504040204" pitchFamily="34" charset="-128"/>
              </a:rPr>
              <a:t>　　　　　　　</a:t>
            </a:r>
            <a:r>
              <a:rPr lang="en-US" altLang="ja-JP" sz="3200" dirty="0">
                <a:solidFill>
                  <a:prstClr val="black"/>
                </a:solidFill>
                <a:latin typeface="Meiryo" panose="020B0604030504040204" pitchFamily="34" charset="-128"/>
                <a:ea typeface="Meiryo" panose="020B0604030504040204" pitchFamily="34" charset="-128"/>
              </a:rPr>
              <a:t>…</a:t>
            </a:r>
            <a:r>
              <a:rPr lang="ja-JP" altLang="en-US" sz="3200" dirty="0">
                <a:solidFill>
                  <a:prstClr val="black"/>
                </a:solidFill>
                <a:latin typeface="Meiryo" panose="020B0604030504040204" pitchFamily="34" charset="-128"/>
                <a:ea typeface="Meiryo" panose="020B0604030504040204" pitchFamily="34" charset="-128"/>
              </a:rPr>
              <a:t>軍事力強化と人材登用で</a:t>
            </a:r>
            <a:endParaRPr lang="en-US" altLang="ja-JP" sz="3200" dirty="0">
              <a:solidFill>
                <a:prstClr val="black"/>
              </a:solidFill>
              <a:latin typeface="Meiryo" panose="020B0604030504040204" pitchFamily="34" charset="-128"/>
              <a:ea typeface="Meiryo" panose="020B0604030504040204" pitchFamily="34" charset="-128"/>
            </a:endParaRPr>
          </a:p>
          <a:p>
            <a:pPr marL="432000" indent="-457200" algn="just">
              <a:lnSpc>
                <a:spcPct val="100000"/>
              </a:lnSpc>
              <a:spcBef>
                <a:spcPts val="0"/>
              </a:spcBef>
              <a:buFont typeface="Wingdings 2" pitchFamily="18" charset="2"/>
              <a:buNone/>
              <a:defRPr/>
            </a:pPr>
            <a:r>
              <a:rPr lang="ja-JP" altLang="en-US" sz="3200" dirty="0">
                <a:solidFill>
                  <a:prstClr val="black"/>
                </a:solidFill>
                <a:latin typeface="Meiryo" panose="020B0604030504040204" pitchFamily="34" charset="-128"/>
                <a:ea typeface="Meiryo" panose="020B0604030504040204" pitchFamily="34" charset="-128"/>
              </a:rPr>
              <a:t>　　　　　　　　欧米に対抗</a:t>
            </a:r>
          </a:p>
          <a:p>
            <a:pPr marL="432000" indent="-457200" algn="just">
              <a:lnSpc>
                <a:spcPct val="100000"/>
              </a:lnSpc>
              <a:buFont typeface="Wingdings 2" pitchFamily="18" charset="2"/>
              <a:buNone/>
              <a:defRPr/>
            </a:pPr>
            <a:r>
              <a:rPr lang="ja-JP" altLang="en-US" sz="3200" dirty="0">
                <a:solidFill>
                  <a:prstClr val="black"/>
                </a:solidFill>
                <a:latin typeface="Meiryo" panose="020B0604030504040204" pitchFamily="34" charset="-128"/>
                <a:ea typeface="Meiryo" panose="020B0604030504040204" pitchFamily="34" charset="-128"/>
              </a:rPr>
              <a:t>　　幕府：蕃書調所や海軍伝習所の設置</a:t>
            </a:r>
          </a:p>
          <a:p>
            <a:pPr marL="432000" indent="-457200" algn="just">
              <a:lnSpc>
                <a:spcPct val="100000"/>
              </a:lnSpc>
              <a:buFont typeface="Wingdings 2" pitchFamily="18" charset="2"/>
              <a:buNone/>
              <a:defRPr/>
            </a:pPr>
            <a:r>
              <a:rPr lang="ja-JP" altLang="en-US" sz="3200" dirty="0">
                <a:solidFill>
                  <a:prstClr val="black"/>
                </a:solidFill>
                <a:latin typeface="Meiryo" panose="020B0604030504040204" pitchFamily="34" charset="-128"/>
                <a:ea typeface="Meiryo" panose="020B0604030504040204" pitchFamily="34" charset="-128"/>
              </a:rPr>
              <a:t>　　各藩・幕府：海外へ使節や留学生派遣</a:t>
            </a:r>
            <a:endParaRPr lang="en-US" altLang="ja-JP" sz="3200" kern="100" dirty="0">
              <a:solidFill>
                <a:prstClr val="black"/>
              </a:solidFill>
              <a:latin typeface="Meiryo" panose="020B0604030504040204" pitchFamily="34" charset="-128"/>
              <a:ea typeface="Meiryo" panose="020B0604030504040204" pitchFamily="34" charset="-128"/>
              <a:cs typeface="Arial" panose="020B0604020202020204" pitchFamily="34" charset="0"/>
            </a:endParaRPr>
          </a:p>
        </p:txBody>
      </p:sp>
      <p:sp>
        <p:nvSpPr>
          <p:cNvPr id="4" name="左大かっこ 3">
            <a:extLst>
              <a:ext uri="{FF2B5EF4-FFF2-40B4-BE49-F238E27FC236}">
                <a16:creationId xmlns:a16="http://schemas.microsoft.com/office/drawing/2014/main" id="{02B73958-A14A-4208-AD5E-7B0655325FD9}"/>
              </a:ext>
            </a:extLst>
          </p:cNvPr>
          <p:cNvSpPr/>
          <p:nvPr/>
        </p:nvSpPr>
        <p:spPr>
          <a:xfrm>
            <a:off x="1005085" y="2757804"/>
            <a:ext cx="183636" cy="1128396"/>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1" name="メモ 6">
            <a:extLst>
              <a:ext uri="{FF2B5EF4-FFF2-40B4-BE49-F238E27FC236}">
                <a16:creationId xmlns:a16="http://schemas.microsoft.com/office/drawing/2014/main" id="{EF44FF34-003E-405D-BB05-2BF1BC696F8B}"/>
              </a:ext>
            </a:extLst>
          </p:cNvPr>
          <p:cNvSpPr/>
          <p:nvPr/>
        </p:nvSpPr>
        <p:spPr>
          <a:xfrm>
            <a:off x="845987" y="1094459"/>
            <a:ext cx="2147379"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5" name="テキスト ボックス 4">
            <a:extLst>
              <a:ext uri="{FF2B5EF4-FFF2-40B4-BE49-F238E27FC236}">
                <a16:creationId xmlns:a16="http://schemas.microsoft.com/office/drawing/2014/main" id="{62FAD90F-7845-06E1-56AF-64E7B016FDCB}"/>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36457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2" presetClass="exit" presetSubtype="0" fill="hold" grpId="0" nodeType="clickEffect">
                                  <p:stCondLst>
                                    <p:cond delay="0"/>
                                  </p:stCondLst>
                                  <p:childTnLst>
                                    <p:animScale>
                                      <p:cBhvr>
                                        <p:cTn id="22" dur="1000" accel="50000">
                                          <p:stCondLst>
                                            <p:cond delay="0"/>
                                          </p:stCondLst>
                                        </p:cTn>
                                        <p:tgtEl>
                                          <p:spTgt spid="11"/>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3" dur="1000" accel="50000">
                                          <p:stCondLst>
                                            <p:cond delay="0"/>
                                          </p:stCondLst>
                                        </p:cTn>
                                        <p:tgtEl>
                                          <p:spTgt spid="11"/>
                                        </p:tgtEl>
                                        <p:attrNameLst>
                                          <p:attrName>ppt_x</p:attrName>
                                          <p:attrName>ppt_y</p:attrName>
                                        </p:attrNameLst>
                                      </p:cBhvr>
                                    </p:animMotion>
                                    <p:animEffect transition="out" filter="fade">
                                      <p:cBhvr>
                                        <p:cTn id="24" dur="1000"/>
                                        <p:tgtEl>
                                          <p:spTgt spid="11"/>
                                        </p:tgtEl>
                                      </p:cBhvr>
                                    </p:animEffect>
                                    <p:set>
                                      <p:cBhvr>
                                        <p:cTn id="25" dur="1" fill="hold">
                                          <p:stCondLst>
                                            <p:cond delay="999"/>
                                          </p:stCondLst>
                                        </p:cTn>
                                        <p:tgtEl>
                                          <p:spTgt spid="1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1"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5D5E6D-45BE-494A-9FEF-A303C6BB8F74}"/>
              </a:ext>
            </a:extLst>
          </p:cNvPr>
          <p:cNvSpPr>
            <a:spLocks noGrp="1"/>
          </p:cNvSpPr>
          <p:nvPr>
            <p:ph type="title" idx="4294967295"/>
          </p:nvPr>
        </p:nvSpPr>
        <p:spPr>
          <a:xfrm>
            <a:off x="708839" y="2287104"/>
            <a:ext cx="7799754" cy="1510539"/>
          </a:xfrm>
        </p:spPr>
        <p:txBody>
          <a:bodyPr>
            <a:noAutofit/>
          </a:bodyPr>
          <a:lstStyle/>
          <a:p>
            <a:pPr>
              <a:lnSpc>
                <a:spcPct val="100000"/>
              </a:lnSpc>
            </a:pPr>
            <a:r>
              <a:rPr kumimoji="1" lang="ja-JP" altLang="en-US" sz="3200" dirty="0"/>
              <a:t>アメリカが日本に開国を求めた理由を、本文から抜き出そう。</a:t>
            </a: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3" name="動作設定ボタン: 進む/次へ 12">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ホームベース 13"/>
          <p:cNvSpPr/>
          <p:nvPr/>
        </p:nvSpPr>
        <p:spPr>
          <a:xfrm>
            <a:off x="510713" y="193163"/>
            <a:ext cx="1980000" cy="720000"/>
          </a:xfrm>
          <a:prstGeom prst="homePlate">
            <a:avLst>
              <a:gd name="adj" fmla="val 44920"/>
            </a:avLst>
          </a:prstGeom>
          <a:solidFill>
            <a:srgbClr val="3E8F1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3500" b="1" dirty="0">
                <a:latin typeface="游ゴシック" panose="020B0400000000000000" pitchFamily="50" charset="-128"/>
                <a:ea typeface="游ゴシック" panose="020B0400000000000000" pitchFamily="50" charset="-128"/>
              </a:rPr>
              <a:t>確 認</a:t>
            </a:r>
            <a:endParaRPr kumimoji="1" lang="ja-JP" altLang="en-US" sz="3500" dirty="0">
              <a:latin typeface="游ゴシック" panose="020B0400000000000000" pitchFamily="50" charset="-128"/>
              <a:ea typeface="游ゴシック" panose="020B0400000000000000" pitchFamily="50" charset="-128"/>
            </a:endParaRPr>
          </a:p>
        </p:txBody>
      </p:sp>
      <p:sp>
        <p:nvSpPr>
          <p:cNvPr id="3" name="テキスト ボックス 2">
            <a:extLst>
              <a:ext uri="{FF2B5EF4-FFF2-40B4-BE49-F238E27FC236}">
                <a16:creationId xmlns:a16="http://schemas.microsoft.com/office/drawing/2014/main" id="{B89C7210-6EB3-B4B5-ADAB-5077D03E3061}"/>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8603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A774AEBF-13E8-4096-8B26-77789F34FE51}"/>
              </a:ext>
            </a:extLst>
          </p:cNvPr>
          <p:cNvSpPr/>
          <p:nvPr/>
        </p:nvSpPr>
        <p:spPr>
          <a:xfrm>
            <a:off x="611188" y="1929377"/>
            <a:ext cx="7921625" cy="2168250"/>
          </a:xfrm>
          <a:prstGeom prst="rect">
            <a:avLst/>
          </a:prstGeom>
          <a:solidFill>
            <a:schemeClr val="bg1"/>
          </a:solidFill>
        </p:spPr>
        <p:txBody>
          <a:bodyPr wrap="square" lIns="216000" tIns="180000" rIns="144000" bIns="108000">
            <a:spAutoFit/>
          </a:bodyPr>
          <a:lstStyle/>
          <a:p>
            <a:pPr>
              <a:spcAft>
                <a:spcPts val="1200"/>
              </a:spcAft>
              <a:defRPr/>
            </a:pPr>
            <a:r>
              <a:rPr lang="ja-JP" altLang="en-US" sz="2800" dirty="0">
                <a:solidFill>
                  <a:prstClr val="black"/>
                </a:solidFill>
                <a:latin typeface="+mn-ea"/>
              </a:rPr>
              <a:t>教科書</a:t>
            </a:r>
            <a:r>
              <a:rPr lang="en-US" altLang="ja-JP" sz="2800" dirty="0">
                <a:solidFill>
                  <a:prstClr val="black"/>
                </a:solidFill>
                <a:latin typeface="+mn-ea"/>
              </a:rPr>
              <a:t>p.55 </a:t>
            </a:r>
            <a:r>
              <a:rPr lang="ja-JP" altLang="en-US" sz="2800" dirty="0">
                <a:solidFill>
                  <a:prstClr val="black"/>
                </a:solidFill>
                <a:latin typeface="+mn-ea"/>
              </a:rPr>
              <a:t>　</a:t>
            </a:r>
            <a:r>
              <a:rPr lang="en-US" altLang="ja-JP" sz="2800" dirty="0">
                <a:solidFill>
                  <a:prstClr val="black"/>
                </a:solidFill>
                <a:latin typeface="+mn-ea"/>
              </a:rPr>
              <a:t>13</a:t>
            </a:r>
            <a:r>
              <a:rPr lang="ja-JP" altLang="en-US" sz="2800" dirty="0">
                <a:solidFill>
                  <a:prstClr val="black"/>
                </a:solidFill>
                <a:latin typeface="+mn-ea"/>
              </a:rPr>
              <a:t>～</a:t>
            </a:r>
            <a:r>
              <a:rPr lang="en-US" altLang="ja-JP" sz="2800" dirty="0">
                <a:solidFill>
                  <a:prstClr val="black"/>
                </a:solidFill>
                <a:latin typeface="+mn-ea"/>
              </a:rPr>
              <a:t>15</a:t>
            </a:r>
            <a:r>
              <a:rPr lang="ja-JP" altLang="en-US" sz="2800" dirty="0">
                <a:solidFill>
                  <a:prstClr val="black"/>
                </a:solidFill>
                <a:latin typeface="+mn-ea"/>
              </a:rPr>
              <a:t>行目</a:t>
            </a:r>
            <a:endParaRPr lang="en-US" altLang="ja-JP" sz="2800" dirty="0">
              <a:solidFill>
                <a:prstClr val="black"/>
              </a:solidFill>
              <a:latin typeface="+mn-ea"/>
            </a:endParaRPr>
          </a:p>
          <a:p>
            <a:pPr>
              <a:spcAft>
                <a:spcPts val="1200"/>
              </a:spcAft>
              <a:defRPr/>
            </a:pPr>
            <a:r>
              <a:rPr lang="ja-JP" altLang="en-US" sz="2800" dirty="0">
                <a:solidFill>
                  <a:prstClr val="black"/>
                </a:solidFill>
                <a:latin typeface="+mn-ea"/>
              </a:rPr>
              <a:t>「</a:t>
            </a:r>
            <a:r>
              <a:rPr kumimoji="1" lang="ja-JP" altLang="en-US" sz="2800" b="0" i="0" u="none" strike="noStrike" kern="1200" cap="none" spc="0" normalizeH="0" baseline="0" noProof="0" dirty="0">
                <a:ln>
                  <a:noFill/>
                </a:ln>
                <a:solidFill>
                  <a:prstClr val="black"/>
                </a:solidFill>
                <a:effectLst/>
                <a:uLnTx/>
                <a:uFillTx/>
                <a:latin typeface="+mn-ea"/>
              </a:rPr>
              <a:t>南京条約で開港した清との貿易における中継</a:t>
            </a:r>
            <a:r>
              <a:rPr kumimoji="1" lang="ja-JP" altLang="en-US" sz="2800" b="0" i="0" u="none" strike="noStrike" kern="1200" cap="none" spc="0" normalizeH="0" baseline="0" noProof="0">
                <a:ln>
                  <a:noFill/>
                </a:ln>
                <a:solidFill>
                  <a:prstClr val="black"/>
                </a:solidFill>
                <a:effectLst/>
                <a:uLnTx/>
                <a:uFillTx/>
                <a:latin typeface="+mn-ea"/>
              </a:rPr>
              <a:t>地点と、日本</a:t>
            </a:r>
            <a:r>
              <a:rPr kumimoji="1" lang="ja-JP" altLang="en-US" sz="2800" b="0" i="0" u="none" strike="noStrike" kern="1200" cap="none" spc="0" normalizeH="0" baseline="0" noProof="0" dirty="0">
                <a:ln>
                  <a:noFill/>
                </a:ln>
                <a:solidFill>
                  <a:prstClr val="black"/>
                </a:solidFill>
                <a:effectLst/>
                <a:uLnTx/>
                <a:uFillTx/>
                <a:latin typeface="+mn-ea"/>
              </a:rPr>
              <a:t>近海における捕鯨のための補給地点を確保するため」</a:t>
            </a:r>
            <a:endParaRPr lang="en-US" altLang="ja-JP" sz="2800" dirty="0">
              <a:latin typeface="+mn-ea"/>
            </a:endParaRPr>
          </a:p>
        </p:txBody>
      </p:sp>
      <p:sp>
        <p:nvSpPr>
          <p:cNvPr id="12" name="動作設定ボタン: 戻る/前へ 11">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3" name="動作設定ボタン: 進む/次へ 12">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grpSp>
        <p:nvGrpSpPr>
          <p:cNvPr id="16" name="グループ化 15">
            <a:extLst>
              <a:ext uri="{FF2B5EF4-FFF2-40B4-BE49-F238E27FC236}">
                <a16:creationId xmlns:a16="http://schemas.microsoft.com/office/drawing/2014/main" id="{8B454AA4-39B5-4902-A257-9EC4DF624EB5}"/>
              </a:ext>
            </a:extLst>
          </p:cNvPr>
          <p:cNvGrpSpPr/>
          <p:nvPr/>
        </p:nvGrpSpPr>
        <p:grpSpPr>
          <a:xfrm>
            <a:off x="1687401" y="214801"/>
            <a:ext cx="1124262" cy="659290"/>
            <a:chOff x="2091129" y="1866275"/>
            <a:chExt cx="1124262" cy="584774"/>
          </a:xfrm>
        </p:grpSpPr>
        <p:sp>
          <p:nvSpPr>
            <p:cNvPr id="17" name="四角形: 角を丸くする 4">
              <a:extLst>
                <a:ext uri="{FF2B5EF4-FFF2-40B4-BE49-F238E27FC236}">
                  <a16:creationId xmlns:a16="http://schemas.microsoft.com/office/drawing/2014/main" id="{A701FB92-1284-4211-A9E3-CEC135F7F3F0}"/>
                </a:ext>
              </a:extLst>
            </p:cNvPr>
            <p:cNvSpPr/>
            <p:nvPr/>
          </p:nvSpPr>
          <p:spPr>
            <a:xfrm>
              <a:off x="2173574" y="1866275"/>
              <a:ext cx="959370" cy="584774"/>
            </a:xfrm>
            <a:prstGeom prst="round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kumimoji="1" lang="ja-JP" altLang="en-US" dirty="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3E6101A7-E794-4351-9DFD-62B1698B6B64}"/>
                </a:ext>
              </a:extLst>
            </p:cNvPr>
            <p:cNvSpPr txBox="1"/>
            <p:nvPr/>
          </p:nvSpPr>
          <p:spPr>
            <a:xfrm>
              <a:off x="2091129" y="1908858"/>
              <a:ext cx="1124262" cy="477733"/>
            </a:xfrm>
            <a:prstGeom prst="rect">
              <a:avLst/>
            </a:prstGeom>
            <a:noFill/>
          </p:spPr>
          <p:txBody>
            <a:bodyPr wrap="square" bIns="0" rtlCol="0">
              <a:spAutoFit/>
            </a:bodyPr>
            <a:lstStyle/>
            <a:p>
              <a:pPr algn="ctr"/>
              <a:r>
                <a:rPr lang="ja-JP" altLang="en-US" sz="3200" b="1" dirty="0">
                  <a:solidFill>
                    <a:schemeClr val="bg1"/>
                  </a:solidFill>
                  <a:latin typeface="游ゴシック" panose="020B0400000000000000" pitchFamily="50" charset="-128"/>
                  <a:ea typeface="游ゴシック" panose="020B0400000000000000" pitchFamily="50" charset="-128"/>
                </a:rPr>
                <a:t>解答</a:t>
              </a:r>
              <a:endParaRPr kumimoji="1" lang="en-US" altLang="ja-JP" sz="3200" b="1" dirty="0">
                <a:solidFill>
                  <a:schemeClr val="bg1"/>
                </a:solidFill>
                <a:latin typeface="游ゴシック" panose="020B0400000000000000" pitchFamily="50" charset="-128"/>
                <a:ea typeface="游ゴシック" panose="020B0400000000000000" pitchFamily="50" charset="-128"/>
              </a:endParaRPr>
            </a:p>
          </p:txBody>
        </p:sp>
      </p:grpSp>
      <p:sp>
        <p:nvSpPr>
          <p:cNvPr id="20" name="ホームベース 19"/>
          <p:cNvSpPr/>
          <p:nvPr/>
        </p:nvSpPr>
        <p:spPr>
          <a:xfrm>
            <a:off x="275763" y="193163"/>
            <a:ext cx="1260000" cy="720000"/>
          </a:xfrm>
          <a:prstGeom prst="homePlate">
            <a:avLst>
              <a:gd name="adj" fmla="val 44920"/>
            </a:avLst>
          </a:prstGeom>
          <a:solidFill>
            <a:srgbClr val="3E8F1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確認</a:t>
            </a:r>
            <a:endParaRPr kumimoji="1" lang="ja-JP" altLang="en-US" sz="3200" dirty="0">
              <a:latin typeface="游ゴシック" panose="020B0400000000000000" pitchFamily="50" charset="-128"/>
              <a:ea typeface="游ゴシック" panose="020B0400000000000000" pitchFamily="50" charset="-128"/>
            </a:endParaRPr>
          </a:p>
        </p:txBody>
      </p:sp>
      <p:sp>
        <p:nvSpPr>
          <p:cNvPr id="21" name="メモ 6">
            <a:extLst>
              <a:ext uri="{FF2B5EF4-FFF2-40B4-BE49-F238E27FC236}">
                <a16:creationId xmlns:a16="http://schemas.microsoft.com/office/drawing/2014/main" id="{EF44FF34-003E-405D-BB05-2BF1BC696F8B}"/>
              </a:ext>
            </a:extLst>
          </p:cNvPr>
          <p:cNvSpPr/>
          <p:nvPr/>
        </p:nvSpPr>
        <p:spPr>
          <a:xfrm>
            <a:off x="611188" y="1929376"/>
            <a:ext cx="7921625" cy="2168250"/>
          </a:xfrm>
          <a:prstGeom prst="foldedCorner">
            <a:avLst>
              <a:gd name="adj" fmla="val 36586"/>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テキスト ボックス 1">
            <a:extLst>
              <a:ext uri="{FF2B5EF4-FFF2-40B4-BE49-F238E27FC236}">
                <a16:creationId xmlns:a16="http://schemas.microsoft.com/office/drawing/2014/main" id="{05D92662-347F-5A86-BF1E-39F10B20AC1E}"/>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420526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xit" presetSubtype="0" fill="hold" grpId="0" nodeType="clickEffect">
                                  <p:stCondLst>
                                    <p:cond delay="0"/>
                                  </p:stCondLst>
                                  <p:childTnLst>
                                    <p:animScale>
                                      <p:cBhvr>
                                        <p:cTn id="14" dur="1000" accel="50000">
                                          <p:stCondLst>
                                            <p:cond delay="0"/>
                                          </p:stCondLst>
                                        </p:cTn>
                                        <p:tgtEl>
                                          <p:spTgt spid="21"/>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5" dur="1000" accel="50000">
                                          <p:stCondLst>
                                            <p:cond delay="0"/>
                                          </p:stCondLst>
                                        </p:cTn>
                                        <p:tgtEl>
                                          <p:spTgt spid="21"/>
                                        </p:tgtEl>
                                        <p:attrNameLst>
                                          <p:attrName>ppt_x</p:attrName>
                                          <p:attrName>ppt_y</p:attrName>
                                        </p:attrNameLst>
                                      </p:cBhvr>
                                    </p:animMotion>
                                    <p:animEffect transition="out" filter="fade">
                                      <p:cBhvr>
                                        <p:cTn id="16" dur="1000"/>
                                        <p:tgtEl>
                                          <p:spTgt spid="21"/>
                                        </p:tgtEl>
                                      </p:cBhvr>
                                    </p:animEffect>
                                    <p:set>
                                      <p:cBhvr>
                                        <p:cTn id="17" dur="1" fill="hold">
                                          <p:stCondLst>
                                            <p:cond delay="9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P spid="2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5D5E6D-45BE-494A-9FEF-A303C6BB8F74}"/>
              </a:ext>
            </a:extLst>
          </p:cNvPr>
          <p:cNvSpPr>
            <a:spLocks noGrp="1"/>
          </p:cNvSpPr>
          <p:nvPr>
            <p:ph type="title" idx="4294967295"/>
          </p:nvPr>
        </p:nvSpPr>
        <p:spPr>
          <a:xfrm>
            <a:off x="708839" y="2287104"/>
            <a:ext cx="7799754" cy="2283791"/>
          </a:xfrm>
        </p:spPr>
        <p:txBody>
          <a:bodyPr>
            <a:noAutofit/>
          </a:bodyPr>
          <a:lstStyle/>
          <a:p>
            <a:pPr>
              <a:lnSpc>
                <a:spcPct val="100000"/>
              </a:lnSpc>
            </a:pPr>
            <a:r>
              <a:rPr kumimoji="1" lang="ja-JP" altLang="en-US" sz="3200" dirty="0">
                <a:latin typeface="+mn-ea"/>
                <a:ea typeface="+mn-ea"/>
              </a:rPr>
              <a:t>ヨーロッパへの対応</a:t>
            </a:r>
            <a:r>
              <a:rPr kumimoji="1" lang="ja-JP" altLang="en-US" sz="3200">
                <a:latin typeface="+mn-ea"/>
                <a:ea typeface="+mn-ea"/>
              </a:rPr>
              <a:t>について、日本</a:t>
            </a:r>
            <a:r>
              <a:rPr kumimoji="1" lang="ja-JP" altLang="en-US" sz="3200" dirty="0">
                <a:latin typeface="+mn-ea"/>
                <a:ea typeface="+mn-ea"/>
              </a:rPr>
              <a:t>と</a:t>
            </a:r>
            <a:r>
              <a:rPr kumimoji="1" lang="en-US" altLang="ja-JP" sz="3200" dirty="0">
                <a:latin typeface="+mn-ea"/>
                <a:ea typeface="+mn-ea"/>
              </a:rPr>
              <a:t>p.</a:t>
            </a:r>
            <a:r>
              <a:rPr lang="en-US" altLang="ja-JP" sz="3200" dirty="0">
                <a:latin typeface="+mn-ea"/>
                <a:ea typeface="+mn-ea"/>
              </a:rPr>
              <a:t>53</a:t>
            </a:r>
            <a:r>
              <a:rPr kumimoji="1" lang="ja-JP" altLang="en-US" sz="3200" dirty="0">
                <a:latin typeface="+mn-ea"/>
                <a:ea typeface="+mn-ea"/>
              </a:rPr>
              <a:t>～</a:t>
            </a:r>
            <a:r>
              <a:rPr lang="en-US" altLang="ja-JP" sz="3200" dirty="0">
                <a:latin typeface="+mn-ea"/>
                <a:ea typeface="+mn-ea"/>
              </a:rPr>
              <a:t>54</a:t>
            </a:r>
            <a:r>
              <a:rPr kumimoji="1" lang="ja-JP" altLang="en-US" sz="3200" dirty="0">
                <a:latin typeface="+mn-ea"/>
                <a:ea typeface="+mn-ea"/>
              </a:rPr>
              <a:t>の</a:t>
            </a:r>
            <a:r>
              <a:rPr kumimoji="1" lang="ja-JP" altLang="en-US" sz="3200">
                <a:latin typeface="+mn-ea"/>
                <a:ea typeface="+mn-ea"/>
              </a:rPr>
              <a:t>清で、異なって</a:t>
            </a:r>
            <a:r>
              <a:rPr kumimoji="1" lang="ja-JP" altLang="en-US" sz="3200" dirty="0">
                <a:latin typeface="+mn-ea"/>
                <a:ea typeface="+mn-ea"/>
              </a:rPr>
              <a:t>いる点とその理由を説明しよう。</a:t>
            </a: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3" name="動作設定ボタン: 進む/次へ 12">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ホームベース 13"/>
          <p:cNvSpPr/>
          <p:nvPr/>
        </p:nvSpPr>
        <p:spPr>
          <a:xfrm>
            <a:off x="510713" y="193163"/>
            <a:ext cx="1980000" cy="720000"/>
          </a:xfrm>
          <a:prstGeom prst="homePlate">
            <a:avLst>
              <a:gd name="adj" fmla="val 44920"/>
            </a:avLst>
          </a:prstGeom>
          <a:solidFill>
            <a:srgbClr val="3E8F1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ja-JP" altLang="en-US" sz="3500" b="1" dirty="0">
              <a:ea typeface="ＭＳ Ｐゴシック" panose="020B0600070205080204" pitchFamily="50" charset="-128"/>
            </a:endParaRPr>
          </a:p>
        </p:txBody>
      </p:sp>
      <p:sp>
        <p:nvSpPr>
          <p:cNvPr id="15" name="ホームベース 14"/>
          <p:cNvSpPr/>
          <p:nvPr/>
        </p:nvSpPr>
        <p:spPr>
          <a:xfrm>
            <a:off x="510713" y="193163"/>
            <a:ext cx="1692738" cy="720000"/>
          </a:xfrm>
          <a:prstGeom prst="homePlate">
            <a:avLst>
              <a:gd name="adj" fmla="val 44920"/>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ja-JP" altLang="en-US" sz="3500" b="1" dirty="0">
              <a:ea typeface="ＭＳ Ｐゴシック" panose="020B0600070205080204" pitchFamily="50" charset="-128"/>
            </a:endParaRPr>
          </a:p>
        </p:txBody>
      </p:sp>
      <p:sp>
        <p:nvSpPr>
          <p:cNvPr id="16" name="ホームベース 15"/>
          <p:cNvSpPr/>
          <p:nvPr/>
        </p:nvSpPr>
        <p:spPr>
          <a:xfrm>
            <a:off x="510713" y="193163"/>
            <a:ext cx="1512000" cy="720000"/>
          </a:xfrm>
          <a:prstGeom prst="homePlate">
            <a:avLst>
              <a:gd name="adj" fmla="val 44920"/>
            </a:avLst>
          </a:prstGeom>
          <a:solidFill>
            <a:srgbClr val="3E8F1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500" b="1" dirty="0">
                <a:latin typeface="游ゴシック" panose="020B0400000000000000" pitchFamily="50" charset="-128"/>
                <a:ea typeface="游ゴシック" panose="020B0400000000000000" pitchFamily="50" charset="-128"/>
              </a:rPr>
              <a:t>説明</a:t>
            </a:r>
          </a:p>
        </p:txBody>
      </p:sp>
      <p:sp>
        <p:nvSpPr>
          <p:cNvPr id="3" name="テキスト ボックス 2">
            <a:extLst>
              <a:ext uri="{FF2B5EF4-FFF2-40B4-BE49-F238E27FC236}">
                <a16:creationId xmlns:a16="http://schemas.microsoft.com/office/drawing/2014/main" id="{4BA2E8FF-9DC0-3062-1FA8-004567596D99}"/>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71843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8FE772F8-9038-4B63-9857-201B4CC60627}"/>
              </a:ext>
            </a:extLst>
          </p:cNvPr>
          <p:cNvSpPr/>
          <p:nvPr/>
        </p:nvSpPr>
        <p:spPr>
          <a:xfrm>
            <a:off x="611188" y="1858446"/>
            <a:ext cx="7921625" cy="2014361"/>
          </a:xfrm>
          <a:prstGeom prst="rect">
            <a:avLst/>
          </a:prstGeom>
          <a:solidFill>
            <a:schemeClr val="bg1"/>
          </a:solidFill>
        </p:spPr>
        <p:txBody>
          <a:bodyPr wrap="square" lIns="216000" tIns="180000" rIns="144000" bIns="108000">
            <a:spAutoFit/>
          </a:bodyPr>
          <a:lstStyle/>
          <a:p>
            <a:pPr>
              <a:spcAft>
                <a:spcPts val="1200"/>
              </a:spcAft>
              <a:defRPr/>
            </a:pPr>
            <a:r>
              <a:rPr kumimoji="1" lang="ja-JP" altLang="en-US" sz="2800" b="0" i="0" u="none" strike="noStrike" kern="1200" cap="none" spc="0" normalizeH="0" baseline="0" noProof="0" dirty="0">
                <a:ln>
                  <a:noFill/>
                </a:ln>
                <a:solidFill>
                  <a:prstClr val="black"/>
                </a:solidFill>
                <a:effectLst/>
                <a:uLnTx/>
                <a:uFillTx/>
                <a:latin typeface="+mn-ea"/>
              </a:rPr>
              <a:t>　</a:t>
            </a:r>
            <a:r>
              <a:rPr lang="ja-JP" altLang="en-US" sz="2800" dirty="0">
                <a:latin typeface="+mn-ea"/>
              </a:rPr>
              <a:t>清は抵抗して戦争を行ったの</a:t>
            </a:r>
            <a:r>
              <a:rPr lang="ja-JP" altLang="en-US" sz="2800">
                <a:latin typeface="+mn-ea"/>
              </a:rPr>
              <a:t>に対し、日本</a:t>
            </a:r>
            <a:r>
              <a:rPr lang="ja-JP" altLang="en-US" sz="2800" dirty="0">
                <a:latin typeface="+mn-ea"/>
              </a:rPr>
              <a:t>は開国して欧米を受容した。この違いは、オランダからの情報により、欧米諸国の軍事力などに対する認識に差があったことによる。</a:t>
            </a:r>
            <a:endParaRPr lang="en-US" altLang="ja-JP" sz="2800" dirty="0">
              <a:latin typeface="+mn-ea"/>
            </a:endParaRPr>
          </a:p>
        </p:txBody>
      </p:sp>
      <p:sp>
        <p:nvSpPr>
          <p:cNvPr id="16" name="動作設定ボタン: 戻る/前へ 15">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7" name="動作設定ボタン: 進む/次へ 16">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8" name="メモ 6">
            <a:extLst>
              <a:ext uri="{FF2B5EF4-FFF2-40B4-BE49-F238E27FC236}">
                <a16:creationId xmlns:a16="http://schemas.microsoft.com/office/drawing/2014/main" id="{EF44FF34-003E-405D-BB05-2BF1BC696F8B}"/>
              </a:ext>
            </a:extLst>
          </p:cNvPr>
          <p:cNvSpPr/>
          <p:nvPr/>
        </p:nvSpPr>
        <p:spPr>
          <a:xfrm>
            <a:off x="611188" y="1858445"/>
            <a:ext cx="7921625" cy="2014362"/>
          </a:xfrm>
          <a:prstGeom prst="foldedCorner">
            <a:avLst>
              <a:gd name="adj" fmla="val 42980"/>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73E34D"/>
              </a:solidFill>
              <a:effectLst/>
              <a:uLnTx/>
              <a:uFillTx/>
              <a:latin typeface="Calibri" panose="020F0502020204030204"/>
              <a:ea typeface="ＭＳ Ｐゴシック" panose="020B0600070205080204" pitchFamily="50" charset="-128"/>
              <a:cs typeface="+mn-cs"/>
            </a:endParaRPr>
          </a:p>
        </p:txBody>
      </p:sp>
      <p:grpSp>
        <p:nvGrpSpPr>
          <p:cNvPr id="2" name="グループ化 1"/>
          <p:cNvGrpSpPr/>
          <p:nvPr/>
        </p:nvGrpSpPr>
        <p:grpSpPr>
          <a:xfrm>
            <a:off x="135638" y="184042"/>
            <a:ext cx="2702811" cy="720000"/>
            <a:chOff x="135638" y="184042"/>
            <a:chExt cx="2702811" cy="720000"/>
          </a:xfrm>
        </p:grpSpPr>
        <p:sp>
          <p:nvSpPr>
            <p:cNvPr id="19" name="ホームベース 18"/>
            <p:cNvSpPr/>
            <p:nvPr/>
          </p:nvSpPr>
          <p:spPr>
            <a:xfrm>
              <a:off x="135638" y="184042"/>
              <a:ext cx="1512000" cy="720000"/>
            </a:xfrm>
            <a:prstGeom prst="homePlate">
              <a:avLst>
                <a:gd name="adj" fmla="val 44920"/>
              </a:avLst>
            </a:prstGeom>
            <a:solidFill>
              <a:srgbClr val="3E8F1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ja-JP" altLang="en-US" sz="3500" b="1" dirty="0">
                <a:ea typeface="ＭＳ Ｐゴシック" panose="020B0600070205080204" pitchFamily="50" charset="-128"/>
              </a:endParaRPr>
            </a:p>
          </p:txBody>
        </p:sp>
        <p:sp>
          <p:nvSpPr>
            <p:cNvPr id="20" name="ホームベース 19"/>
            <p:cNvSpPr/>
            <p:nvPr/>
          </p:nvSpPr>
          <p:spPr>
            <a:xfrm>
              <a:off x="135638" y="184042"/>
              <a:ext cx="1296000" cy="720000"/>
            </a:xfrm>
            <a:prstGeom prst="homePlate">
              <a:avLst>
                <a:gd name="adj" fmla="val 44920"/>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ja-JP" altLang="en-US" sz="3500" b="1" dirty="0">
                <a:ea typeface="ＭＳ Ｐゴシック" panose="020B0600070205080204" pitchFamily="50" charset="-128"/>
              </a:endParaRPr>
            </a:p>
          </p:txBody>
        </p:sp>
        <p:sp>
          <p:nvSpPr>
            <p:cNvPr id="21" name="ホームベース 20"/>
            <p:cNvSpPr/>
            <p:nvPr/>
          </p:nvSpPr>
          <p:spPr>
            <a:xfrm>
              <a:off x="135638" y="184042"/>
              <a:ext cx="1080000" cy="720000"/>
            </a:xfrm>
            <a:prstGeom prst="homePlate">
              <a:avLst>
                <a:gd name="adj" fmla="val 44920"/>
              </a:avLst>
            </a:prstGeom>
            <a:solidFill>
              <a:srgbClr val="3E8F1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説明</a:t>
              </a:r>
            </a:p>
          </p:txBody>
        </p:sp>
        <p:sp>
          <p:nvSpPr>
            <p:cNvPr id="32" name="四角形: 角を丸くする 4">
              <a:extLst>
                <a:ext uri="{FF2B5EF4-FFF2-40B4-BE49-F238E27FC236}">
                  <a16:creationId xmlns:a16="http://schemas.microsoft.com/office/drawing/2014/main" id="{A701FB92-1284-4211-A9E3-CEC135F7F3F0}"/>
                </a:ext>
              </a:extLst>
            </p:cNvPr>
            <p:cNvSpPr/>
            <p:nvPr/>
          </p:nvSpPr>
          <p:spPr>
            <a:xfrm>
              <a:off x="1770862" y="227500"/>
              <a:ext cx="1067587" cy="659290"/>
            </a:xfrm>
            <a:prstGeom prst="round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ctr"/>
            <a:lstStyle/>
            <a:p>
              <a:pPr algn="ctr"/>
              <a:r>
                <a:rPr lang="ja-JP" altLang="en-US" sz="2500" b="1" dirty="0">
                  <a:solidFill>
                    <a:schemeClr val="bg1"/>
                  </a:solidFill>
                  <a:latin typeface="游ゴシック" panose="020B0400000000000000" pitchFamily="50" charset="-128"/>
                  <a:ea typeface="游ゴシック" panose="020B0400000000000000" pitchFamily="50" charset="-128"/>
                </a:rPr>
                <a:t>解答例</a:t>
              </a:r>
              <a:endParaRPr lang="en-US" altLang="ja-JP" sz="2500" b="1" dirty="0">
                <a:solidFill>
                  <a:schemeClr val="bg1"/>
                </a:solidFill>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274059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xit" presetSubtype="0" fill="hold" grpId="0" nodeType="clickEffect">
                                  <p:stCondLst>
                                    <p:cond delay="0"/>
                                  </p:stCondLst>
                                  <p:childTnLst>
                                    <p:animScale>
                                      <p:cBhvr>
                                        <p:cTn id="14" dur="1000" accel="50000">
                                          <p:stCondLst>
                                            <p:cond delay="0"/>
                                          </p:stCondLst>
                                        </p:cTn>
                                        <p:tgtEl>
                                          <p:spTgt spid="1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5" dur="1000" accel="50000">
                                          <p:stCondLst>
                                            <p:cond delay="0"/>
                                          </p:stCondLst>
                                        </p:cTn>
                                        <p:tgtEl>
                                          <p:spTgt spid="18"/>
                                        </p:tgtEl>
                                        <p:attrNameLst>
                                          <p:attrName>ppt_x</p:attrName>
                                          <p:attrName>ppt_y</p:attrName>
                                        </p:attrNameLst>
                                      </p:cBhvr>
                                    </p:animMotion>
                                    <p:animEffect transition="out" filter="fade">
                                      <p:cBhvr>
                                        <p:cTn id="16" dur="1000"/>
                                        <p:tgtEl>
                                          <p:spTgt spid="18"/>
                                        </p:tgtEl>
                                      </p:cBhvr>
                                    </p:animEffect>
                                    <p:set>
                                      <p:cBhvr>
                                        <p:cTn id="17" dur="1" fill="hold">
                                          <p:stCondLst>
                                            <p:cond delay="9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8"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519902" y="3675816"/>
            <a:ext cx="8121249" cy="2014361"/>
          </a:xfrm>
          <a:prstGeom prst="rect">
            <a:avLst/>
          </a:prstGeom>
          <a:solidFill>
            <a:schemeClr val="bg1"/>
          </a:solidFill>
        </p:spPr>
        <p:txBody>
          <a:bodyPr wrap="square" lIns="216000" tIns="180000" rIns="144000" bIns="108000" anchor="t">
            <a:spAutoFit/>
          </a:bodyPr>
          <a:lstStyle/>
          <a:p>
            <a:pPr lvl="0">
              <a:spcAft>
                <a:spcPts val="1200"/>
              </a:spcAft>
              <a:defRPr/>
            </a:pPr>
            <a:r>
              <a:rPr kumimoji="1" lang="ja-JP" altLang="en-US" sz="2800" b="0" i="0" u="none" strike="noStrike" kern="1200" cap="none" spc="0" normalizeH="0" baseline="0" noProof="0" dirty="0">
                <a:ln>
                  <a:noFill/>
                </a:ln>
                <a:solidFill>
                  <a:prstClr val="black"/>
                </a:solidFill>
                <a:effectLst/>
                <a:uLnTx/>
                <a:uFillTx/>
                <a:latin typeface="メイリオ"/>
                <a:ea typeface="メイリオ"/>
              </a:rPr>
              <a:t>課題の解答例</a:t>
            </a:r>
            <a:br>
              <a:rPr kumimoji="1" lang="en-US" altLang="ja-JP" sz="2800" b="0" i="0" u="none" strike="noStrike" kern="1200" cap="none" spc="0" normalizeH="0" baseline="0" noProof="0" dirty="0">
                <a:ln>
                  <a:noFill/>
                </a:ln>
                <a:solidFill>
                  <a:prstClr val="black"/>
                </a:solidFill>
                <a:effectLst/>
                <a:uLnTx/>
                <a:uFillTx/>
                <a:latin typeface="+mn-ea"/>
                <a:cs typeface="+mn-cs"/>
              </a:rPr>
            </a:br>
            <a:r>
              <a:rPr kumimoji="1" lang="ja-JP" altLang="en-US" sz="2800" b="0" i="0" u="none" strike="noStrike" kern="1200" cap="none" spc="0" normalizeH="0" baseline="0" noProof="0" dirty="0">
                <a:ln>
                  <a:noFill/>
                </a:ln>
                <a:solidFill>
                  <a:prstClr val="black"/>
                </a:solidFill>
                <a:effectLst/>
                <a:uLnTx/>
                <a:uFillTx/>
                <a:latin typeface="メイリオ"/>
                <a:ea typeface="メイリオ"/>
              </a:rPr>
              <a:t>　</a:t>
            </a:r>
            <a:r>
              <a:rPr lang="ja-JP" altLang="en-US" sz="2800" dirty="0">
                <a:solidFill>
                  <a:prstClr val="black"/>
                </a:solidFill>
                <a:latin typeface="メイリオ"/>
                <a:ea typeface="メイリオ"/>
              </a:rPr>
              <a:t>江戸幕府は、それまで行っていなかった諸大名や幕臣への意見の聴取及び朝廷への報告をしたうえで、開国という決断をした。</a:t>
            </a:r>
            <a:endParaRPr kumimoji="1" lang="ja-JP" altLang="en-US" sz="2800" b="0" i="0" u="none" strike="noStrike" kern="1200" cap="none" spc="0" normalizeH="0" baseline="0" noProof="0" dirty="0">
              <a:ln>
                <a:noFill/>
              </a:ln>
              <a:solidFill>
                <a:prstClr val="black"/>
              </a:solidFill>
              <a:effectLst/>
              <a:uLnTx/>
              <a:uFillTx/>
              <a:latin typeface="メイリオ"/>
              <a:ea typeface="メイリオ"/>
            </a:endParaRPr>
          </a:p>
        </p:txBody>
      </p:sp>
      <p:sp>
        <p:nvSpPr>
          <p:cNvPr id="11" name="タイトル 5">
            <a:extLst>
              <a:ext uri="{FF2B5EF4-FFF2-40B4-BE49-F238E27FC236}">
                <a16:creationId xmlns:a16="http://schemas.microsoft.com/office/drawing/2014/main" id="{10D61FAE-8D80-4555-86D2-DE71EBADC7DD}"/>
              </a:ext>
            </a:extLst>
          </p:cNvPr>
          <p:cNvSpPr txBox="1">
            <a:spLocks/>
          </p:cNvSpPr>
          <p:nvPr/>
        </p:nvSpPr>
        <p:spPr>
          <a:xfrm>
            <a:off x="556649" y="1378774"/>
            <a:ext cx="8401877" cy="1803410"/>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kumimoji="1" sz="3200" b="0" kern="1200">
                <a:solidFill>
                  <a:schemeClr val="tx1"/>
                </a:solidFill>
                <a:latin typeface="+mj-lt"/>
                <a:ea typeface="+mj-ea"/>
                <a:cs typeface="+mj-cs"/>
              </a:defRPr>
            </a:lvl1pPr>
          </a:lstStyle>
          <a:p>
            <a:r>
              <a:rPr lang="ja-JP" altLang="en-US">
                <a:solidFill>
                  <a:prstClr val="black"/>
                </a:solidFill>
                <a:latin typeface="Meiryo" panose="020B0604030504040204" pitchFamily="34" charset="-128"/>
                <a:ea typeface="Meiryo" panose="020B0604030504040204" pitchFamily="34" charset="-128"/>
                <a:cs typeface="+mn-cs"/>
              </a:rPr>
              <a:t>日本は、欧米</a:t>
            </a:r>
            <a:r>
              <a:rPr lang="ja-JP" altLang="en-US" dirty="0">
                <a:solidFill>
                  <a:prstClr val="black"/>
                </a:solidFill>
                <a:latin typeface="Meiryo" panose="020B0604030504040204" pitchFamily="34" charset="-128"/>
                <a:ea typeface="Meiryo" panose="020B0604030504040204" pitchFamily="34" charset="-128"/>
                <a:cs typeface="+mn-cs"/>
              </a:rPr>
              <a:t>諸国の進出に対して</a:t>
            </a:r>
            <a:endParaRPr lang="en-US" altLang="ja-JP" dirty="0">
              <a:solidFill>
                <a:prstClr val="black"/>
              </a:solidFill>
              <a:latin typeface="Meiryo" panose="020B0604030504040204" pitchFamily="34" charset="-128"/>
              <a:ea typeface="Meiryo" panose="020B0604030504040204" pitchFamily="34" charset="-128"/>
              <a:cs typeface="+mn-cs"/>
            </a:endParaRPr>
          </a:p>
          <a:p>
            <a:r>
              <a:rPr lang="ja-JP" altLang="en-US" dirty="0">
                <a:solidFill>
                  <a:prstClr val="black"/>
                </a:solidFill>
                <a:latin typeface="Meiryo" panose="020B0604030504040204" pitchFamily="34" charset="-128"/>
                <a:ea typeface="Meiryo" panose="020B0604030504040204" pitchFamily="34" charset="-128"/>
                <a:cs typeface="+mn-cs"/>
              </a:rPr>
              <a:t>どのように対応したのだろうか。</a:t>
            </a:r>
            <a:endParaRPr lang="ja-JP" altLang="en-US" dirty="0"/>
          </a:p>
        </p:txBody>
      </p:sp>
      <p:sp>
        <p:nvSpPr>
          <p:cNvPr id="12" name="正方形/長方形 11">
            <a:extLst>
              <a:ext uri="{FF2B5EF4-FFF2-40B4-BE49-F238E27FC236}">
                <a16:creationId xmlns:a16="http://schemas.microsoft.com/office/drawing/2014/main" id="{0E1E22DA-B869-4106-A1C3-159879C021D7}"/>
              </a:ext>
            </a:extLst>
          </p:cNvPr>
          <p:cNvSpPr/>
          <p:nvPr/>
        </p:nvSpPr>
        <p:spPr>
          <a:xfrm>
            <a:off x="511375" y="88345"/>
            <a:ext cx="1436297" cy="1073951"/>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36000" rtlCol="0" anchor="ctr" anchorCtr="0"/>
          <a:lstStyle/>
          <a:p>
            <a:pPr lvl="0" algn="ctr" defTabSz="457200">
              <a:defRPr/>
            </a:pPr>
            <a:r>
              <a:rPr lang="ja-JP" altLang="en-US" sz="3500" b="1" dirty="0">
                <a:solidFill>
                  <a:srgbClr val="3E8F1F"/>
                </a:solidFill>
                <a:latin typeface="游ゴシック" panose="020B0400000000000000" pitchFamily="50" charset="-128"/>
                <a:ea typeface="游ゴシック" panose="020B0400000000000000" pitchFamily="50" charset="-128"/>
              </a:rPr>
              <a:t>学習</a:t>
            </a:r>
            <a:endParaRPr lang="en-US" altLang="ja-JP" sz="3500" b="1" dirty="0">
              <a:solidFill>
                <a:srgbClr val="3E8F1F"/>
              </a:solidFill>
              <a:latin typeface="游ゴシック" panose="020B0400000000000000" pitchFamily="50" charset="-128"/>
              <a:ea typeface="游ゴシック" panose="020B0400000000000000" pitchFamily="50" charset="-128"/>
            </a:endParaRPr>
          </a:p>
          <a:p>
            <a:pPr lvl="0" algn="ctr" defTabSz="457200">
              <a:defRPr/>
            </a:pPr>
            <a:r>
              <a:rPr lang="ja-JP" altLang="en-US" sz="3500" b="1" dirty="0">
                <a:solidFill>
                  <a:srgbClr val="3E8F1F"/>
                </a:solidFill>
                <a:latin typeface="游ゴシック" panose="020B0400000000000000" pitchFamily="50" charset="-128"/>
                <a:ea typeface="游ゴシック" panose="020B0400000000000000" pitchFamily="50" charset="-128"/>
              </a:rPr>
              <a:t>課題</a:t>
            </a:r>
          </a:p>
        </p:txBody>
      </p:sp>
      <p:sp>
        <p:nvSpPr>
          <p:cNvPr id="13" name="動作設定ボタン: 戻る 12">
            <a:hlinkClick r:id="" action="ppaction://hlinkshowjump?jump=endshow" highlightClick="1">
              <a:snd r:embed="rId2" name="camera.wav"/>
            </a:hlinkClick>
            <a:extLst>
              <a:ext uri="{FF2B5EF4-FFF2-40B4-BE49-F238E27FC236}">
                <a16:creationId xmlns:a16="http://schemas.microsoft.com/office/drawing/2014/main" id="{60FD4735-63D3-437E-A809-55C092255D94}"/>
              </a:ext>
            </a:extLst>
          </p:cNvPr>
          <p:cNvSpPr/>
          <p:nvPr/>
        </p:nvSpPr>
        <p:spPr>
          <a:xfrm>
            <a:off x="8785860" y="6608090"/>
            <a:ext cx="358140" cy="249909"/>
          </a:xfrm>
          <a:prstGeom prst="actionButtonReturn">
            <a:avLst/>
          </a:prstGeom>
          <a:ln w="19050">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メモ 6">
            <a:extLst>
              <a:ext uri="{FF2B5EF4-FFF2-40B4-BE49-F238E27FC236}">
                <a16:creationId xmlns:a16="http://schemas.microsoft.com/office/drawing/2014/main" id="{EF44FF34-003E-405D-BB05-2BF1BC696F8B}"/>
              </a:ext>
            </a:extLst>
          </p:cNvPr>
          <p:cNvSpPr/>
          <p:nvPr/>
        </p:nvSpPr>
        <p:spPr>
          <a:xfrm>
            <a:off x="502849" y="3675816"/>
            <a:ext cx="8149445" cy="2014361"/>
          </a:xfrm>
          <a:prstGeom prst="foldedCorner">
            <a:avLst>
              <a:gd name="adj" fmla="val 27991"/>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34300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xit" presetSubtype="0" fill="hold" grpId="0" nodeType="clickEffect">
                                  <p:stCondLst>
                                    <p:cond delay="0"/>
                                  </p:stCondLst>
                                  <p:childTnLst>
                                    <p:animScale>
                                      <p:cBhvr>
                                        <p:cTn id="19" dur="1000" accel="50000">
                                          <p:stCondLst>
                                            <p:cond delay="0"/>
                                          </p:stCondLst>
                                        </p:cTn>
                                        <p:tgtEl>
                                          <p:spTgt spid="1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0" dur="1000" accel="50000">
                                          <p:stCondLst>
                                            <p:cond delay="0"/>
                                          </p:stCondLst>
                                        </p:cTn>
                                        <p:tgtEl>
                                          <p:spTgt spid="14"/>
                                        </p:tgtEl>
                                        <p:attrNameLst>
                                          <p:attrName>ppt_x</p:attrName>
                                          <p:attrName>ppt_y</p:attrName>
                                        </p:attrNameLst>
                                      </p:cBhvr>
                                    </p:animMotion>
                                    <p:animEffect transition="out" filter="fade">
                                      <p:cBhvr>
                                        <p:cTn id="21" dur="1000"/>
                                        <p:tgtEl>
                                          <p:spTgt spid="14"/>
                                        </p:tgtEl>
                                      </p:cBhvr>
                                    </p:animEffect>
                                    <p:set>
                                      <p:cBhvr>
                                        <p:cTn id="22" dur="1" fill="hold">
                                          <p:stCondLst>
                                            <p:cond delay="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4" grpId="0" animBg="1"/>
      <p:bldP spid="1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6">
            <a:extLst>
              <a:ext uri="{FF2B5EF4-FFF2-40B4-BE49-F238E27FC236}">
                <a16:creationId xmlns:a16="http://schemas.microsoft.com/office/drawing/2014/main" id="{5881829E-7896-481B-B1F1-A81E369F000B}"/>
              </a:ext>
            </a:extLst>
          </p:cNvPr>
          <p:cNvSpPr txBox="1">
            <a:spLocks/>
          </p:cNvSpPr>
          <p:nvPr/>
        </p:nvSpPr>
        <p:spPr>
          <a:xfrm>
            <a:off x="266700" y="3238236"/>
            <a:ext cx="8694420" cy="2938277"/>
          </a:xfrm>
          <a:prstGeom prst="rect">
            <a:avLst/>
          </a:prstGeom>
          <a:solidFill>
            <a:schemeClr val="bg1"/>
          </a:solidFill>
        </p:spPr>
        <p:txBody>
          <a:bodyPr vert="horz" lIns="72000" tIns="360000" rIns="72000" bIns="0" rtlCol="0" anchor="ctr">
            <a:noAutofit/>
          </a:bodyPr>
          <a:lstStyle>
            <a:lvl1pPr marL="0" indent="0" algn="l" defTabSz="914400" rtl="0" eaLnBrk="1" latinLnBrk="0" hangingPunct="1">
              <a:lnSpc>
                <a:spcPct val="90000"/>
              </a:lnSpc>
              <a:spcBef>
                <a:spcPts val="1000"/>
              </a:spcBef>
              <a:buFont typeface="Wingdings" panose="05000000000000000000" pitchFamily="2" charset="2"/>
              <a:buNone/>
              <a:defRPr kumimoji="1" sz="2400" kern="120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Wingdings 2" pitchFamily="18" charset="2"/>
              <a:buNone/>
              <a:defRPr kumimoji="1"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Wingdings 2" pitchFamily="18" charset="2"/>
              <a:buNone/>
              <a:defRPr kumimoji="1"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9pPr>
          </a:lstStyle>
          <a:p>
            <a:pPr>
              <a:spcBef>
                <a:spcPts val="0"/>
              </a:spcBef>
            </a:pPr>
            <a:r>
              <a:rPr lang="ja-JP" altLang="ja-JP" sz="2800" dirty="0">
                <a:solidFill>
                  <a:schemeClr val="tx1"/>
                </a:solidFill>
                <a:latin typeface="+mn-ea"/>
              </a:rPr>
              <a:t>１．</a:t>
            </a:r>
            <a:r>
              <a:rPr lang="ja-JP" altLang="en-US" sz="2800" dirty="0">
                <a:solidFill>
                  <a:schemeClr val="tx1"/>
                </a:solidFill>
                <a:latin typeface="+mn-ea"/>
              </a:rPr>
              <a:t>開国の要求に対して日本側が取った対応を、</a:t>
            </a:r>
            <a:endParaRPr lang="en-US" altLang="ja-JP" sz="2800" dirty="0">
              <a:solidFill>
                <a:schemeClr val="tx1"/>
              </a:solidFill>
              <a:latin typeface="+mn-ea"/>
            </a:endParaRPr>
          </a:p>
          <a:p>
            <a:pPr>
              <a:spcBef>
                <a:spcPts val="0"/>
              </a:spcBef>
            </a:pPr>
            <a:r>
              <a:rPr lang="ja-JP" altLang="en-US" sz="2800" dirty="0">
                <a:solidFill>
                  <a:schemeClr val="tx1"/>
                </a:solidFill>
                <a:latin typeface="+mn-ea"/>
              </a:rPr>
              <a:t>　　行動の主体（幕府と各藩）に着目して</a:t>
            </a:r>
            <a:endParaRPr lang="en-US" altLang="ja-JP" sz="2800" dirty="0">
              <a:solidFill>
                <a:schemeClr val="tx1"/>
              </a:solidFill>
              <a:latin typeface="+mn-ea"/>
            </a:endParaRPr>
          </a:p>
          <a:p>
            <a:pPr>
              <a:spcBef>
                <a:spcPts val="0"/>
              </a:spcBef>
            </a:pPr>
            <a:r>
              <a:rPr lang="ja-JP" altLang="en-US" sz="2800" dirty="0">
                <a:solidFill>
                  <a:schemeClr val="tx1"/>
                </a:solidFill>
                <a:latin typeface="+mn-ea"/>
              </a:rPr>
              <a:t>　　理解しよう。</a:t>
            </a:r>
            <a:endParaRPr lang="en-US" altLang="ja-JP" sz="2800" dirty="0">
              <a:solidFill>
                <a:schemeClr val="tx1"/>
              </a:solidFill>
              <a:latin typeface="+mn-ea"/>
            </a:endParaRPr>
          </a:p>
          <a:p>
            <a:pPr>
              <a:spcBef>
                <a:spcPts val="1800"/>
              </a:spcBef>
            </a:pPr>
            <a:r>
              <a:rPr lang="ja-JP" altLang="en-US" sz="2800" dirty="0">
                <a:solidFill>
                  <a:schemeClr val="tx1"/>
                </a:solidFill>
                <a:latin typeface="+mn-ea"/>
              </a:rPr>
              <a:t>２</a:t>
            </a:r>
            <a:r>
              <a:rPr lang="ja-JP" altLang="ja-JP" sz="2800" dirty="0">
                <a:solidFill>
                  <a:schemeClr val="tx1"/>
                </a:solidFill>
                <a:latin typeface="+mn-ea"/>
              </a:rPr>
              <a:t>．</a:t>
            </a:r>
            <a:r>
              <a:rPr lang="ja-JP" altLang="en-US" sz="2800" dirty="0">
                <a:solidFill>
                  <a:schemeClr val="tx1"/>
                </a:solidFill>
                <a:latin typeface="+mn-ea"/>
              </a:rPr>
              <a:t>日本の対応のうち後世に最も影響を与えたものは</a:t>
            </a:r>
            <a:endParaRPr lang="en-US" altLang="ja-JP" sz="2800" dirty="0">
              <a:solidFill>
                <a:schemeClr val="tx1"/>
              </a:solidFill>
              <a:latin typeface="+mn-ea"/>
            </a:endParaRPr>
          </a:p>
          <a:p>
            <a:pPr>
              <a:spcBef>
                <a:spcPts val="0"/>
              </a:spcBef>
            </a:pPr>
            <a:r>
              <a:rPr lang="ja-JP" altLang="en-US" sz="2800" dirty="0">
                <a:solidFill>
                  <a:schemeClr val="tx1"/>
                </a:solidFill>
                <a:latin typeface="+mn-ea"/>
              </a:rPr>
              <a:t>　　何か、根拠に基づいて自分の考えを表現しよう。</a:t>
            </a:r>
          </a:p>
        </p:txBody>
      </p:sp>
      <p:sp>
        <p:nvSpPr>
          <p:cNvPr id="8" name="タイトル 5">
            <a:extLst>
              <a:ext uri="{FF2B5EF4-FFF2-40B4-BE49-F238E27FC236}">
                <a16:creationId xmlns:a16="http://schemas.microsoft.com/office/drawing/2014/main" id="{1CA6D783-B112-4367-BFE9-CB13ACF8F8BC}"/>
              </a:ext>
            </a:extLst>
          </p:cNvPr>
          <p:cNvSpPr txBox="1">
            <a:spLocks/>
          </p:cNvSpPr>
          <p:nvPr/>
        </p:nvSpPr>
        <p:spPr>
          <a:xfrm>
            <a:off x="376649" y="1371178"/>
            <a:ext cx="8401877" cy="1803410"/>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kumimoji="1" sz="3200" b="0" kern="1200">
                <a:solidFill>
                  <a:schemeClr val="tx1"/>
                </a:solidFill>
                <a:latin typeface="+mj-lt"/>
                <a:ea typeface="+mj-ea"/>
                <a:cs typeface="+mj-cs"/>
              </a:defRPr>
            </a:lvl1pPr>
          </a:lstStyle>
          <a:p>
            <a:r>
              <a:rPr lang="ja-JP" altLang="en-US">
                <a:solidFill>
                  <a:prstClr val="black"/>
                </a:solidFill>
                <a:latin typeface="Meiryo" panose="020B0604030504040204" pitchFamily="34" charset="-128"/>
                <a:ea typeface="Meiryo" panose="020B0604030504040204" pitchFamily="34" charset="-128"/>
                <a:cs typeface="+mn-cs"/>
              </a:rPr>
              <a:t>日本は、欧米</a:t>
            </a:r>
            <a:r>
              <a:rPr lang="ja-JP" altLang="en-US" dirty="0">
                <a:solidFill>
                  <a:prstClr val="black"/>
                </a:solidFill>
                <a:latin typeface="Meiryo" panose="020B0604030504040204" pitchFamily="34" charset="-128"/>
                <a:ea typeface="Meiryo" panose="020B0604030504040204" pitchFamily="34" charset="-128"/>
                <a:cs typeface="+mn-cs"/>
              </a:rPr>
              <a:t>諸国の進出に対してどのように対応したのだろうか。</a:t>
            </a:r>
            <a:endParaRPr lang="ja-JP" altLang="en-US" dirty="0"/>
          </a:p>
        </p:txBody>
      </p:sp>
      <p:sp>
        <p:nvSpPr>
          <p:cNvPr id="10" name="動作設定ボタン: 戻る/前へ 9">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1" name="動作設定ボタン: 進む/次へ 10">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角丸四角形 13"/>
          <p:cNvSpPr/>
          <p:nvPr/>
        </p:nvSpPr>
        <p:spPr>
          <a:xfrm>
            <a:off x="629859" y="2970978"/>
            <a:ext cx="3100893" cy="529839"/>
          </a:xfrm>
          <a:prstGeom prst="roundRect">
            <a:avLst>
              <a:gd name="adj" fmla="val 46382"/>
            </a:avLst>
          </a:prstGeom>
          <a:solidFill>
            <a:srgbClr val="DDF7D1"/>
          </a:solidFill>
          <a:ln w="38100">
            <a:solidFill>
              <a:srgbClr val="3E8F1F"/>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lvl="0" algn="ctr"/>
            <a:r>
              <a:rPr lang="ja-JP" altLang="en-US" sz="2800" dirty="0">
                <a:solidFill>
                  <a:schemeClr val="tx1"/>
                </a:solidFill>
                <a:effectLst>
                  <a:outerShdw blurRad="38100" dist="38100" dir="2700000" algn="tl">
                    <a:srgbClr val="000000">
                      <a:alpha val="43137"/>
                    </a:srgbClr>
                  </a:outerShdw>
                </a:effectLst>
                <a:latin typeface="+mn-ea"/>
              </a:rPr>
              <a:t>学習のポイント</a:t>
            </a:r>
          </a:p>
        </p:txBody>
      </p:sp>
      <p:sp>
        <p:nvSpPr>
          <p:cNvPr id="16" name="正方形/長方形 15">
            <a:extLst>
              <a:ext uri="{FF2B5EF4-FFF2-40B4-BE49-F238E27FC236}">
                <a16:creationId xmlns:a16="http://schemas.microsoft.com/office/drawing/2014/main" id="{0E1E22DA-B869-4106-A1C3-159879C021D7}"/>
              </a:ext>
            </a:extLst>
          </p:cNvPr>
          <p:cNvSpPr/>
          <p:nvPr/>
        </p:nvSpPr>
        <p:spPr>
          <a:xfrm>
            <a:off x="511375" y="88345"/>
            <a:ext cx="1436297" cy="1073951"/>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36000" rtlCol="0" anchor="ctr" anchorCtr="0"/>
          <a:lstStyle/>
          <a:p>
            <a:pPr lvl="0" algn="ctr" defTabSz="457200">
              <a:defRPr/>
            </a:pPr>
            <a:r>
              <a:rPr lang="ja-JP" altLang="en-US" sz="3500" b="1" dirty="0">
                <a:solidFill>
                  <a:srgbClr val="3E8F1F"/>
                </a:solidFill>
                <a:latin typeface="游ゴシック" panose="020B0400000000000000" pitchFamily="50" charset="-128"/>
                <a:ea typeface="游ゴシック" panose="020B0400000000000000" pitchFamily="50" charset="-128"/>
              </a:rPr>
              <a:t>学習</a:t>
            </a:r>
            <a:endParaRPr lang="en-US" altLang="ja-JP" sz="3500" b="1" dirty="0">
              <a:solidFill>
                <a:srgbClr val="3E8F1F"/>
              </a:solidFill>
              <a:latin typeface="游ゴシック" panose="020B0400000000000000" pitchFamily="50" charset="-128"/>
              <a:ea typeface="游ゴシック" panose="020B0400000000000000" pitchFamily="50" charset="-128"/>
            </a:endParaRPr>
          </a:p>
          <a:p>
            <a:pPr lvl="0" algn="ctr" defTabSz="457200">
              <a:defRPr/>
            </a:pPr>
            <a:r>
              <a:rPr lang="ja-JP" altLang="en-US" sz="3500" b="1" dirty="0">
                <a:solidFill>
                  <a:srgbClr val="3E8F1F"/>
                </a:solidFill>
                <a:latin typeface="游ゴシック" panose="020B0400000000000000" pitchFamily="50" charset="-128"/>
                <a:ea typeface="游ゴシック" panose="020B0400000000000000" pitchFamily="50" charset="-128"/>
              </a:rPr>
              <a:t>課題</a:t>
            </a:r>
          </a:p>
        </p:txBody>
      </p:sp>
      <p:sp>
        <p:nvSpPr>
          <p:cNvPr id="2" name="テキスト ボックス 1">
            <a:extLst>
              <a:ext uri="{FF2B5EF4-FFF2-40B4-BE49-F238E27FC236}">
                <a16:creationId xmlns:a16="http://schemas.microsoft.com/office/drawing/2014/main" id="{746315C9-2736-DACB-C4A3-9CA724478C84}"/>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33678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497510" y="354739"/>
            <a:ext cx="7436526" cy="707886"/>
          </a:xfrm>
          <a:prstGeom prst="rect">
            <a:avLst/>
          </a:prstGeom>
          <a:noFill/>
        </p:spPr>
        <p:txBody>
          <a:bodyPr wrap="square" rtlCol="0">
            <a:spAutoFit/>
          </a:bodyPr>
          <a:lstStyle/>
          <a:p>
            <a:r>
              <a:rPr lang="ja-JP" altLang="en-US" sz="4000" b="1" dirty="0">
                <a:solidFill>
                  <a:schemeClr val="bg1"/>
                </a:solidFill>
                <a:latin typeface="+mn-ea"/>
              </a:rPr>
              <a:t>海外情報への対応 </a:t>
            </a:r>
            <a:r>
              <a:rPr lang="en-US" altLang="ja-JP" sz="4000" b="1" dirty="0">
                <a:solidFill>
                  <a:schemeClr val="bg1"/>
                </a:solidFill>
                <a:latin typeface="+mn-ea"/>
              </a:rPr>
              <a:t>1</a:t>
            </a: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4294967295"/>
          </p:nvPr>
        </p:nvSpPr>
        <p:spPr>
          <a:xfrm>
            <a:off x="523631" y="2768294"/>
            <a:ext cx="8515939" cy="3872181"/>
          </a:xfrm>
        </p:spPr>
        <p:txBody>
          <a:bodyPr>
            <a:noAutofit/>
          </a:bodyPr>
          <a:lstStyle/>
          <a:p>
            <a:pPr marL="0" lvl="0" indent="0">
              <a:lnSpc>
                <a:spcPct val="100000"/>
              </a:lnSpc>
              <a:spcBef>
                <a:spcPts val="0"/>
              </a:spcBef>
              <a:buNone/>
            </a:pPr>
            <a:r>
              <a:rPr lang="ja-JP" altLang="en-US" sz="3200" dirty="0">
                <a:latin typeface="+mn-ea"/>
              </a:rPr>
              <a:t>欧米の日本への進出情報</a:t>
            </a:r>
            <a:endParaRPr lang="en-US" altLang="ja-JP" sz="3200" dirty="0">
              <a:latin typeface="+mn-ea"/>
            </a:endParaRPr>
          </a:p>
          <a:p>
            <a:pPr marL="0" lvl="0" indent="0">
              <a:lnSpc>
                <a:spcPct val="100000"/>
              </a:lnSpc>
              <a:spcBef>
                <a:spcPts val="0"/>
              </a:spcBef>
              <a:buNone/>
            </a:pPr>
            <a:r>
              <a:rPr lang="ja-JP" altLang="en-US" sz="3200" dirty="0">
                <a:latin typeface="+mn-ea"/>
              </a:rPr>
              <a:t>　　　　　　　　 →　幕府や藩による対応</a:t>
            </a:r>
          </a:p>
          <a:p>
            <a:pPr marL="0" lvl="0" indent="0">
              <a:lnSpc>
                <a:spcPct val="100000"/>
              </a:lnSpc>
              <a:spcBef>
                <a:spcPts val="1200"/>
              </a:spcBef>
              <a:buNone/>
            </a:pPr>
            <a:r>
              <a:rPr lang="ja-JP" altLang="en-US" sz="3200" dirty="0">
                <a:latin typeface="+mn-ea"/>
              </a:rPr>
              <a:t>①江戸幕府の対応</a:t>
            </a:r>
            <a:endParaRPr lang="en-US" altLang="ja-JP" sz="3200" dirty="0">
              <a:latin typeface="+mn-ea"/>
            </a:endParaRPr>
          </a:p>
          <a:p>
            <a:pPr marL="0" lvl="0" indent="0">
              <a:lnSpc>
                <a:spcPct val="100000"/>
              </a:lnSpc>
              <a:spcBef>
                <a:spcPts val="0"/>
              </a:spcBef>
              <a:buNone/>
            </a:pPr>
            <a:r>
              <a:rPr lang="ja-JP" altLang="en-US" sz="3200" dirty="0">
                <a:latin typeface="+mn-ea"/>
              </a:rPr>
              <a:t>　</a:t>
            </a:r>
            <a:r>
              <a:rPr lang="en-US" altLang="ja-JP" sz="3200" dirty="0">
                <a:latin typeface="+mn-ea"/>
              </a:rPr>
              <a:t>…</a:t>
            </a:r>
            <a:r>
              <a:rPr lang="ja-JP" altLang="en-US" sz="3200">
                <a:latin typeface="+mn-ea"/>
              </a:rPr>
              <a:t>オランダ風説書、帰国</a:t>
            </a:r>
            <a:r>
              <a:rPr lang="ja-JP" altLang="en-US" sz="3200" dirty="0">
                <a:latin typeface="+mn-ea"/>
              </a:rPr>
              <a:t>した漂流民など</a:t>
            </a:r>
          </a:p>
          <a:p>
            <a:pPr marL="0" indent="0">
              <a:lnSpc>
                <a:spcPct val="100000"/>
              </a:lnSpc>
              <a:spcBef>
                <a:spcPts val="1200"/>
              </a:spcBef>
              <a:buNone/>
            </a:pPr>
            <a:r>
              <a:rPr lang="ja-JP" altLang="en-US" sz="3200" dirty="0">
                <a:latin typeface="+mn-ea"/>
              </a:rPr>
              <a:t>　・</a:t>
            </a:r>
            <a:r>
              <a:rPr lang="en-US" altLang="ja-JP" sz="3200" dirty="0">
                <a:latin typeface="+mn-ea"/>
              </a:rPr>
              <a:t>1842</a:t>
            </a:r>
            <a:r>
              <a:rPr lang="ja-JP" altLang="en-US" sz="3200" dirty="0">
                <a:latin typeface="+mn-ea"/>
              </a:rPr>
              <a:t>年　</a:t>
            </a:r>
            <a:r>
              <a:rPr lang="ja-JP" altLang="en-US" sz="3200" b="1" dirty="0">
                <a:solidFill>
                  <a:srgbClr val="FF0000"/>
                </a:solidFill>
                <a:latin typeface="+mn-ea"/>
              </a:rPr>
              <a:t>薪水給与令 </a:t>
            </a:r>
            <a:r>
              <a:rPr lang="ja-JP" altLang="en-US" sz="3200" dirty="0">
                <a:latin typeface="+mn-ea"/>
              </a:rPr>
              <a:t>の発布</a:t>
            </a:r>
            <a:endParaRPr lang="en-US" altLang="ja-JP" sz="3200" dirty="0">
              <a:latin typeface="+mn-ea"/>
            </a:endParaRPr>
          </a:p>
          <a:p>
            <a:pPr marL="0" lvl="0" indent="0">
              <a:lnSpc>
                <a:spcPct val="100000"/>
              </a:lnSpc>
              <a:spcBef>
                <a:spcPts val="0"/>
              </a:spcBef>
              <a:buNone/>
            </a:pPr>
            <a:endParaRPr lang="en-US" altLang="ja-JP" sz="3200" dirty="0">
              <a:latin typeface="+mn-ea"/>
            </a:endParaRPr>
          </a:p>
          <a:p>
            <a:pPr marL="0" lvl="0" indent="0">
              <a:lnSpc>
                <a:spcPct val="100000"/>
              </a:lnSpc>
              <a:spcBef>
                <a:spcPts val="0"/>
              </a:spcBef>
              <a:buNone/>
            </a:pPr>
            <a:r>
              <a:rPr lang="ja-JP" altLang="en-US" sz="3200" dirty="0">
                <a:latin typeface="+mn-ea"/>
              </a:rPr>
              <a:t>　　アヘン戦争での清の敗北の影響</a:t>
            </a:r>
          </a:p>
        </p:txBody>
      </p:sp>
      <p:sp>
        <p:nvSpPr>
          <p:cNvPr id="13" name="テキスト ボックス 12">
            <a:extLst>
              <a:ext uri="{FF2B5EF4-FFF2-40B4-BE49-F238E27FC236}">
                <a16:creationId xmlns:a16="http://schemas.microsoft.com/office/drawing/2014/main" id="{B18C9BC7-6B94-459F-9A1D-42686A03893F}"/>
              </a:ext>
            </a:extLst>
          </p:cNvPr>
          <p:cNvSpPr txBox="1"/>
          <p:nvPr/>
        </p:nvSpPr>
        <p:spPr>
          <a:xfrm>
            <a:off x="1106719" y="1670720"/>
            <a:ext cx="7576176" cy="954107"/>
          </a:xfrm>
          <a:prstGeom prst="rect">
            <a:avLst/>
          </a:prstGeom>
          <a:noFill/>
        </p:spPr>
        <p:txBody>
          <a:bodyPr wrap="square" rtlCol="0">
            <a:spAutoFit/>
          </a:bodyPr>
          <a:lstStyle/>
          <a:p>
            <a:pPr algn="l"/>
            <a:r>
              <a:rPr lang="ja-JP" altLang="en-US" sz="2800" kern="0" dirty="0">
                <a:effectLst/>
                <a:latin typeface="+mj-ea"/>
                <a:ea typeface="+mj-ea"/>
                <a:cs typeface="UDShinGoPr6-Regular"/>
              </a:rPr>
              <a:t>江戸幕府や</a:t>
            </a:r>
            <a:r>
              <a:rPr lang="ja-JP" altLang="en-US" sz="2800" kern="0">
                <a:effectLst/>
                <a:latin typeface="+mj-ea"/>
                <a:ea typeface="+mj-ea"/>
                <a:cs typeface="UDShinGoPr6-Regular"/>
              </a:rPr>
              <a:t>諸藩は、欧米</a:t>
            </a:r>
            <a:r>
              <a:rPr lang="ja-JP" altLang="en-US" sz="2800" kern="0" dirty="0">
                <a:effectLst/>
                <a:latin typeface="+mj-ea"/>
                <a:ea typeface="+mj-ea"/>
                <a:cs typeface="UDShinGoPr6-Regular"/>
              </a:rPr>
              <a:t>諸国のアジア進出</a:t>
            </a:r>
            <a:r>
              <a:rPr lang="ja-JP" altLang="en-US" sz="2800" kern="0">
                <a:effectLst/>
                <a:latin typeface="+mj-ea"/>
                <a:ea typeface="+mj-ea"/>
                <a:cs typeface="UDShinGoPr6-Regular"/>
              </a:rPr>
              <a:t>に対し、どの</a:t>
            </a:r>
            <a:r>
              <a:rPr lang="ja-JP" altLang="en-US" sz="2800" kern="0" dirty="0">
                <a:effectLst/>
                <a:latin typeface="+mj-ea"/>
                <a:ea typeface="+mj-ea"/>
                <a:cs typeface="UDShinGoPr6-Regular"/>
              </a:rPr>
              <a:t>ように考えていたのだろうか。</a:t>
            </a:r>
            <a:endParaRPr lang="ja-JP" altLang="ja-JP" sz="2800" kern="100" dirty="0">
              <a:effectLst/>
              <a:latin typeface="+mj-ea"/>
              <a:ea typeface="+mj-ea"/>
              <a:cs typeface="Times New Roman" panose="02020603050405020304" pitchFamily="18" charset="0"/>
            </a:endParaRPr>
          </a:p>
        </p:txBody>
      </p:sp>
      <p:sp>
        <p:nvSpPr>
          <p:cNvPr id="19" name="四角形: 角を丸くする 18">
            <a:extLst>
              <a:ext uri="{FF2B5EF4-FFF2-40B4-BE49-F238E27FC236}">
                <a16:creationId xmlns:a16="http://schemas.microsoft.com/office/drawing/2014/main" id="{A1DC6C38-E2C5-4E78-904A-E442481A3C7C}"/>
              </a:ext>
            </a:extLst>
          </p:cNvPr>
          <p:cNvSpPr/>
          <p:nvPr/>
        </p:nvSpPr>
        <p:spPr>
          <a:xfrm>
            <a:off x="611188" y="1628775"/>
            <a:ext cx="7921625" cy="9541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1995CB5F-6B9C-47D3-97EC-0737C35A6C4A}"/>
              </a:ext>
            </a:extLst>
          </p:cNvPr>
          <p:cNvSpPr txBox="1"/>
          <p:nvPr/>
        </p:nvSpPr>
        <p:spPr>
          <a:xfrm>
            <a:off x="611188" y="1667767"/>
            <a:ext cx="551178" cy="523220"/>
          </a:xfrm>
          <a:prstGeom prst="rect">
            <a:avLst/>
          </a:prstGeom>
          <a:noFill/>
        </p:spPr>
        <p:txBody>
          <a:bodyPr wrap="square" rtlCol="0">
            <a:spAutoFit/>
          </a:bodyPr>
          <a:lstStyle/>
          <a:p>
            <a:pPr algn="l"/>
            <a:r>
              <a:rPr lang="en-US" altLang="ja-JP" sz="2800" kern="0" dirty="0">
                <a:effectLst/>
                <a:latin typeface="メイリオ" panose="020B0604030504040204" pitchFamily="50" charset="-128"/>
                <a:ea typeface="UDShinGoPr6-Regular"/>
                <a:cs typeface="UDShinGoPr6-Regular"/>
              </a:rPr>
              <a:t>Q.</a:t>
            </a:r>
            <a:endParaRPr lang="ja-JP" altLang="ja-JP" sz="2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21" name="テキスト ボックス 20">
            <a:hlinkClick r:id="rId2" action="ppaction://hlinksldjump"/>
            <a:extLst>
              <a:ext uri="{FF2B5EF4-FFF2-40B4-BE49-F238E27FC236}">
                <a16:creationId xmlns:a16="http://schemas.microsoft.com/office/drawing/2014/main" id="{D3A88572-F566-447E-B090-196CCBED9203}"/>
              </a:ext>
            </a:extLst>
          </p:cNvPr>
          <p:cNvSpPr txBox="1"/>
          <p:nvPr/>
        </p:nvSpPr>
        <p:spPr>
          <a:xfrm>
            <a:off x="4148942" y="3965376"/>
            <a:ext cx="1265316" cy="338554"/>
          </a:xfrm>
          <a:prstGeom prst="rect">
            <a:avLst/>
          </a:prstGeom>
          <a:solidFill>
            <a:srgbClr val="73E34D"/>
          </a:solidFill>
          <a:ln>
            <a:solidFill>
              <a:schemeClr val="accent1"/>
            </a:solidFill>
          </a:ln>
          <a:scene3d>
            <a:camera prst="orthographicFront"/>
            <a:lightRig rig="threePt" dir="t"/>
          </a:scene3d>
          <a:sp3d>
            <a:bevelT/>
          </a:sp3d>
        </p:spPr>
        <p:txBody>
          <a:bodyPr wrap="square" rtlCol="0">
            <a:spAutoFit/>
          </a:bodyPr>
          <a:lstStyle/>
          <a:p>
            <a:pPr algn="ctr"/>
            <a:r>
              <a:rPr kumimoji="1" lang="ja-JP" altLang="en-US" sz="1600" b="1" dirty="0">
                <a:latin typeface="メイリオ" panose="020B0604030504040204" pitchFamily="50" charset="-128"/>
                <a:ea typeface="メイリオ" panose="020B0604030504040204" pitchFamily="50" charset="-128"/>
              </a:rPr>
              <a:t>史料へ</a:t>
            </a:r>
            <a:endParaRPr kumimoji="1" lang="en-US" altLang="ja-JP" sz="1600" b="1" dirty="0">
              <a:latin typeface="メイリオ" panose="020B0604030504040204" pitchFamily="50" charset="-128"/>
              <a:ea typeface="メイリオ" panose="020B0604030504040204" pitchFamily="50" charset="-128"/>
            </a:endParaRPr>
          </a:p>
        </p:txBody>
      </p:sp>
      <p:sp>
        <p:nvSpPr>
          <p:cNvPr id="22" name="吹き出し: 角を丸めた四角形 21">
            <a:extLst>
              <a:ext uri="{FF2B5EF4-FFF2-40B4-BE49-F238E27FC236}">
                <a16:creationId xmlns:a16="http://schemas.microsoft.com/office/drawing/2014/main" id="{2325E2E8-2EE2-4829-AA64-08A605ABE45E}"/>
              </a:ext>
            </a:extLst>
          </p:cNvPr>
          <p:cNvSpPr/>
          <p:nvPr/>
        </p:nvSpPr>
        <p:spPr>
          <a:xfrm>
            <a:off x="5078009" y="5299572"/>
            <a:ext cx="3540094" cy="702643"/>
          </a:xfrm>
          <a:custGeom>
            <a:avLst/>
            <a:gdLst>
              <a:gd name="connsiteX0" fmla="*/ 0 w 3540094"/>
              <a:gd name="connsiteY0" fmla="*/ 87205 h 523220"/>
              <a:gd name="connsiteX1" fmla="*/ 87205 w 3540094"/>
              <a:gd name="connsiteY1" fmla="*/ 0 h 523220"/>
              <a:gd name="connsiteX2" fmla="*/ 2065055 w 3540094"/>
              <a:gd name="connsiteY2" fmla="*/ 0 h 523220"/>
              <a:gd name="connsiteX3" fmla="*/ 1808776 w 3540094"/>
              <a:gd name="connsiteY3" fmla="*/ -155799 h 523220"/>
              <a:gd name="connsiteX4" fmla="*/ 2950078 w 3540094"/>
              <a:gd name="connsiteY4" fmla="*/ 0 h 523220"/>
              <a:gd name="connsiteX5" fmla="*/ 3452889 w 3540094"/>
              <a:gd name="connsiteY5" fmla="*/ 0 h 523220"/>
              <a:gd name="connsiteX6" fmla="*/ 3540094 w 3540094"/>
              <a:gd name="connsiteY6" fmla="*/ 87205 h 523220"/>
              <a:gd name="connsiteX7" fmla="*/ 3540094 w 3540094"/>
              <a:gd name="connsiteY7" fmla="*/ 87203 h 523220"/>
              <a:gd name="connsiteX8" fmla="*/ 3540094 w 3540094"/>
              <a:gd name="connsiteY8" fmla="*/ 87203 h 523220"/>
              <a:gd name="connsiteX9" fmla="*/ 3540094 w 3540094"/>
              <a:gd name="connsiteY9" fmla="*/ 218008 h 523220"/>
              <a:gd name="connsiteX10" fmla="*/ 3540094 w 3540094"/>
              <a:gd name="connsiteY10" fmla="*/ 436015 h 523220"/>
              <a:gd name="connsiteX11" fmla="*/ 3452889 w 3540094"/>
              <a:gd name="connsiteY11" fmla="*/ 523220 h 523220"/>
              <a:gd name="connsiteX12" fmla="*/ 2950078 w 3540094"/>
              <a:gd name="connsiteY12" fmla="*/ 523220 h 523220"/>
              <a:gd name="connsiteX13" fmla="*/ 2065055 w 3540094"/>
              <a:gd name="connsiteY13" fmla="*/ 523220 h 523220"/>
              <a:gd name="connsiteX14" fmla="*/ 2065055 w 3540094"/>
              <a:gd name="connsiteY14" fmla="*/ 523220 h 523220"/>
              <a:gd name="connsiteX15" fmla="*/ 87205 w 3540094"/>
              <a:gd name="connsiteY15" fmla="*/ 523220 h 523220"/>
              <a:gd name="connsiteX16" fmla="*/ 0 w 3540094"/>
              <a:gd name="connsiteY16" fmla="*/ 436015 h 523220"/>
              <a:gd name="connsiteX17" fmla="*/ 0 w 3540094"/>
              <a:gd name="connsiteY17" fmla="*/ 218008 h 523220"/>
              <a:gd name="connsiteX18" fmla="*/ 0 w 3540094"/>
              <a:gd name="connsiteY18" fmla="*/ 87203 h 523220"/>
              <a:gd name="connsiteX19" fmla="*/ 0 w 3540094"/>
              <a:gd name="connsiteY19" fmla="*/ 87203 h 523220"/>
              <a:gd name="connsiteX20" fmla="*/ 0 w 3540094"/>
              <a:gd name="connsiteY20" fmla="*/ 87205 h 523220"/>
              <a:gd name="connsiteX0" fmla="*/ 0 w 3540094"/>
              <a:gd name="connsiteY0" fmla="*/ 305527 h 741542"/>
              <a:gd name="connsiteX1" fmla="*/ 87205 w 3540094"/>
              <a:gd name="connsiteY1" fmla="*/ 218322 h 741542"/>
              <a:gd name="connsiteX2" fmla="*/ 2065055 w 3540094"/>
              <a:gd name="connsiteY2" fmla="*/ 218322 h 741542"/>
              <a:gd name="connsiteX3" fmla="*/ 1550869 w 3540094"/>
              <a:gd name="connsiteY3" fmla="*/ 0 h 741542"/>
              <a:gd name="connsiteX4" fmla="*/ 2950078 w 3540094"/>
              <a:gd name="connsiteY4" fmla="*/ 218322 h 741542"/>
              <a:gd name="connsiteX5" fmla="*/ 3452889 w 3540094"/>
              <a:gd name="connsiteY5" fmla="*/ 218322 h 741542"/>
              <a:gd name="connsiteX6" fmla="*/ 3540094 w 3540094"/>
              <a:gd name="connsiteY6" fmla="*/ 305527 h 741542"/>
              <a:gd name="connsiteX7" fmla="*/ 3540094 w 3540094"/>
              <a:gd name="connsiteY7" fmla="*/ 305525 h 741542"/>
              <a:gd name="connsiteX8" fmla="*/ 3540094 w 3540094"/>
              <a:gd name="connsiteY8" fmla="*/ 305525 h 741542"/>
              <a:gd name="connsiteX9" fmla="*/ 3540094 w 3540094"/>
              <a:gd name="connsiteY9" fmla="*/ 436330 h 741542"/>
              <a:gd name="connsiteX10" fmla="*/ 3540094 w 3540094"/>
              <a:gd name="connsiteY10" fmla="*/ 654337 h 741542"/>
              <a:gd name="connsiteX11" fmla="*/ 3452889 w 3540094"/>
              <a:gd name="connsiteY11" fmla="*/ 741542 h 741542"/>
              <a:gd name="connsiteX12" fmla="*/ 2950078 w 3540094"/>
              <a:gd name="connsiteY12" fmla="*/ 741542 h 741542"/>
              <a:gd name="connsiteX13" fmla="*/ 2065055 w 3540094"/>
              <a:gd name="connsiteY13" fmla="*/ 741542 h 741542"/>
              <a:gd name="connsiteX14" fmla="*/ 2065055 w 3540094"/>
              <a:gd name="connsiteY14" fmla="*/ 741542 h 741542"/>
              <a:gd name="connsiteX15" fmla="*/ 87205 w 3540094"/>
              <a:gd name="connsiteY15" fmla="*/ 741542 h 741542"/>
              <a:gd name="connsiteX16" fmla="*/ 0 w 3540094"/>
              <a:gd name="connsiteY16" fmla="*/ 654337 h 741542"/>
              <a:gd name="connsiteX17" fmla="*/ 0 w 3540094"/>
              <a:gd name="connsiteY17" fmla="*/ 436330 h 741542"/>
              <a:gd name="connsiteX18" fmla="*/ 0 w 3540094"/>
              <a:gd name="connsiteY18" fmla="*/ 305525 h 741542"/>
              <a:gd name="connsiteX19" fmla="*/ 0 w 3540094"/>
              <a:gd name="connsiteY19" fmla="*/ 305525 h 741542"/>
              <a:gd name="connsiteX20" fmla="*/ 0 w 3540094"/>
              <a:gd name="connsiteY20" fmla="*/ 305527 h 74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40094" h="741542">
                <a:moveTo>
                  <a:pt x="0" y="305527"/>
                </a:moveTo>
                <a:cubicBezTo>
                  <a:pt x="0" y="257365"/>
                  <a:pt x="39043" y="218322"/>
                  <a:pt x="87205" y="218322"/>
                </a:cubicBezTo>
                <a:lnTo>
                  <a:pt x="2065055" y="218322"/>
                </a:lnTo>
                <a:lnTo>
                  <a:pt x="1550869" y="0"/>
                </a:lnTo>
                <a:lnTo>
                  <a:pt x="2950078" y="218322"/>
                </a:lnTo>
                <a:lnTo>
                  <a:pt x="3452889" y="218322"/>
                </a:lnTo>
                <a:cubicBezTo>
                  <a:pt x="3501051" y="218322"/>
                  <a:pt x="3540094" y="257365"/>
                  <a:pt x="3540094" y="305527"/>
                </a:cubicBezTo>
                <a:lnTo>
                  <a:pt x="3540094" y="305525"/>
                </a:lnTo>
                <a:lnTo>
                  <a:pt x="3540094" y="305525"/>
                </a:lnTo>
                <a:lnTo>
                  <a:pt x="3540094" y="436330"/>
                </a:lnTo>
                <a:lnTo>
                  <a:pt x="3540094" y="654337"/>
                </a:lnTo>
                <a:cubicBezTo>
                  <a:pt x="3540094" y="702499"/>
                  <a:pt x="3501051" y="741542"/>
                  <a:pt x="3452889" y="741542"/>
                </a:cubicBezTo>
                <a:lnTo>
                  <a:pt x="2950078" y="741542"/>
                </a:lnTo>
                <a:lnTo>
                  <a:pt x="2065055" y="741542"/>
                </a:lnTo>
                <a:lnTo>
                  <a:pt x="2065055" y="741542"/>
                </a:lnTo>
                <a:lnTo>
                  <a:pt x="87205" y="741542"/>
                </a:lnTo>
                <a:cubicBezTo>
                  <a:pt x="39043" y="741542"/>
                  <a:pt x="0" y="702499"/>
                  <a:pt x="0" y="654337"/>
                </a:cubicBezTo>
                <a:lnTo>
                  <a:pt x="0" y="436330"/>
                </a:lnTo>
                <a:lnTo>
                  <a:pt x="0" y="305525"/>
                </a:lnTo>
                <a:lnTo>
                  <a:pt x="0" y="305525"/>
                </a:lnTo>
                <a:lnTo>
                  <a:pt x="0" y="305527"/>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06F84D4D-4B22-412B-A2F1-B9902F1F49A3}"/>
              </a:ext>
            </a:extLst>
          </p:cNvPr>
          <p:cNvSpPr txBox="1"/>
          <p:nvPr/>
        </p:nvSpPr>
        <p:spPr>
          <a:xfrm>
            <a:off x="4991930" y="5540087"/>
            <a:ext cx="3690965" cy="523220"/>
          </a:xfrm>
          <a:prstGeom prst="rect">
            <a:avLst/>
          </a:prstGeom>
          <a:noFill/>
        </p:spPr>
        <p:txBody>
          <a:bodyPr wrap="square" rtlCol="0">
            <a:spAutoFit/>
          </a:bodyPr>
          <a:lstStyle/>
          <a:p>
            <a:pPr marL="0" lvl="0" indent="0" algn="ctr">
              <a:spcBef>
                <a:spcPts val="0"/>
              </a:spcBef>
              <a:buNone/>
            </a:pPr>
            <a:r>
              <a:rPr lang="ja-JP" altLang="en-US" sz="2800" dirty="0">
                <a:solidFill>
                  <a:prstClr val="black"/>
                </a:solidFill>
                <a:latin typeface="+mn-ea"/>
              </a:rPr>
              <a:t>紛争回避＋海防強化</a:t>
            </a:r>
            <a:endParaRPr lang="en-US" altLang="ja-JP" sz="2800" dirty="0">
              <a:solidFill>
                <a:prstClr val="black"/>
              </a:solidFill>
              <a:latin typeface="+mn-ea"/>
            </a:endParaRPr>
          </a:p>
        </p:txBody>
      </p:sp>
      <p:sp>
        <p:nvSpPr>
          <p:cNvPr id="12" name="動作設定ボタン: 戻る/前へ 11">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動作設定ボタン: 進む/次へ 13">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6" name="メモ 6">
            <a:extLst>
              <a:ext uri="{FF2B5EF4-FFF2-40B4-BE49-F238E27FC236}">
                <a16:creationId xmlns:a16="http://schemas.microsoft.com/office/drawing/2014/main" id="{EF44FF34-003E-405D-BB05-2BF1BC696F8B}"/>
              </a:ext>
            </a:extLst>
          </p:cNvPr>
          <p:cNvSpPr/>
          <p:nvPr/>
        </p:nvSpPr>
        <p:spPr>
          <a:xfrm>
            <a:off x="3191774" y="5027801"/>
            <a:ext cx="2156603"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テキスト ボックス 1">
            <a:extLst>
              <a:ext uri="{FF2B5EF4-FFF2-40B4-BE49-F238E27FC236}">
                <a16:creationId xmlns:a16="http://schemas.microsoft.com/office/drawing/2014/main" id="{592B2064-BDA1-028A-E6C8-3BCAEDD4D6F9}"/>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9709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500"/>
                                        <p:tgtEl>
                                          <p:spTgt spid="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Effect transition="in" filter="fade">
                                      <p:cBhvr>
                                        <p:cTn id="38" dur="500"/>
                                        <p:tgtEl>
                                          <p:spTgt spid="4">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Effect transition="in" filter="fade">
                                      <p:cBhvr>
                                        <p:cTn id="43" dur="500"/>
                                        <p:tgtEl>
                                          <p:spTgt spid="4">
                                            <p:txEl>
                                              <p:pRg st="4" end="4"/>
                                            </p:txEl>
                                          </p:spTgt>
                                        </p:tgtEl>
                                      </p:cBhvr>
                                    </p:animEffect>
                                  </p:childTnLst>
                                </p:cTn>
                              </p:par>
                              <p:par>
                                <p:cTn id="44" presetID="10" presetClass="entr" presetSubtype="0" fill="hold" grpId="1"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childTnLst>
                          </p:cTn>
                        </p:par>
                      </p:childTnLst>
                    </p:cTn>
                  </p:par>
                  <p:par>
                    <p:cTn id="55" fill="hold">
                      <p:stCondLst>
                        <p:cond delay="indefinite"/>
                      </p:stCondLst>
                      <p:childTnLst>
                        <p:par>
                          <p:cTn id="56" fill="hold">
                            <p:stCondLst>
                              <p:cond delay="0"/>
                            </p:stCondLst>
                            <p:childTnLst>
                              <p:par>
                                <p:cTn id="57" presetID="52" presetClass="exit" presetSubtype="0" fill="hold" grpId="0" nodeType="clickEffect">
                                  <p:stCondLst>
                                    <p:cond delay="0"/>
                                  </p:stCondLst>
                                  <p:childTnLst>
                                    <p:animScale>
                                      <p:cBhvr>
                                        <p:cTn id="58" dur="1000" accel="50000">
                                          <p:stCondLst>
                                            <p:cond delay="0"/>
                                          </p:stCondLst>
                                        </p:cTn>
                                        <p:tgtEl>
                                          <p:spTgt spid="1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9" dur="1000" accel="50000">
                                          <p:stCondLst>
                                            <p:cond delay="0"/>
                                          </p:stCondLst>
                                        </p:cTn>
                                        <p:tgtEl>
                                          <p:spTgt spid="16"/>
                                        </p:tgtEl>
                                        <p:attrNameLst>
                                          <p:attrName>ppt_x</p:attrName>
                                          <p:attrName>ppt_y</p:attrName>
                                        </p:attrNameLst>
                                      </p:cBhvr>
                                    </p:animMotion>
                                    <p:animEffect transition="out" filter="fade">
                                      <p:cBhvr>
                                        <p:cTn id="60" dur="1000"/>
                                        <p:tgtEl>
                                          <p:spTgt spid="16"/>
                                        </p:tgtEl>
                                      </p:cBhvr>
                                    </p:animEffect>
                                    <p:set>
                                      <p:cBhvr>
                                        <p:cTn id="61" dur="1" fill="hold">
                                          <p:stCondLst>
                                            <p:cond delay="999"/>
                                          </p:stCondLst>
                                        </p:cTn>
                                        <p:tgtEl>
                                          <p:spTgt spid="16"/>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4">
                                            <p:txEl>
                                              <p:pRg st="6" end="6"/>
                                            </p:txEl>
                                          </p:spTgt>
                                        </p:tgtEl>
                                        <p:attrNameLst>
                                          <p:attrName>style.visibility</p:attrName>
                                        </p:attrNameLst>
                                      </p:cBhvr>
                                      <p:to>
                                        <p:strVal val="visible"/>
                                      </p:to>
                                    </p:set>
                                    <p:animEffect transition="in" filter="fade">
                                      <p:cBhvr>
                                        <p:cTn id="6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animBg="1"/>
      <p:bldP spid="20" grpId="0"/>
      <p:bldP spid="21" grpId="0" animBg="1"/>
      <p:bldP spid="22" grpId="0" animBg="1"/>
      <p:bldP spid="23" grpId="0"/>
      <p:bldP spid="16" grpId="0" animBg="1"/>
      <p:bldP spid="1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4294967295"/>
          </p:nvPr>
        </p:nvSpPr>
        <p:spPr>
          <a:xfrm>
            <a:off x="633845" y="945931"/>
            <a:ext cx="7886700" cy="5234207"/>
          </a:xfrm>
        </p:spPr>
        <p:txBody>
          <a:bodyPr>
            <a:noAutofit/>
          </a:bodyPr>
          <a:lstStyle/>
          <a:p>
            <a:pPr marL="432000" marR="0" lvl="0" indent="-457200" algn="just" defTabSz="914400" rtl="0" eaLnBrk="1" fontAlgn="auto" latinLnBrk="0" hangingPunct="1">
              <a:lnSpc>
                <a:spcPct val="100000"/>
              </a:lnSpc>
              <a:spcBef>
                <a:spcPts val="0"/>
              </a:spcBef>
              <a:spcAft>
                <a:spcPts val="0"/>
              </a:spcAft>
              <a:buClrTx/>
              <a:buSzTx/>
              <a:buFontTx/>
              <a:buNone/>
              <a:tabLst/>
              <a:defRPr/>
            </a:pPr>
            <a:endParaRPr kumimoji="1" lang="en-US" altLang="ja-JP" sz="2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432000" marR="0" lvl="0" indent="-457200" algn="just" defTabSz="914400" rtl="0" eaLnBrk="1" fontAlgn="auto" latinLnBrk="0" hangingPunct="1">
              <a:lnSpc>
                <a:spcPct val="100000"/>
              </a:lnSpc>
              <a:spcBef>
                <a:spcPts val="0"/>
              </a:spcBef>
              <a:spcAft>
                <a:spcPts val="0"/>
              </a:spcAft>
              <a:buClrTx/>
              <a:buSzTx/>
              <a:buFontTx/>
              <a:buNone/>
              <a:tabLst/>
              <a:defRPr/>
            </a:pPr>
            <a:endParaRPr lang="ja-JP" altLang="ja-JP" sz="3200" kern="100" dirty="0">
              <a:effectLst/>
              <a:latin typeface="メイリオ" panose="020B0604030504040204" pitchFamily="50" charset="-128"/>
              <a:ea typeface="メイリオ" panose="020B0604030504040204" pitchFamily="50" charset="-128"/>
              <a:cs typeface="Arial" panose="020B0604020202020204" pitchFamily="34" charset="0"/>
            </a:endParaRPr>
          </a:p>
        </p:txBody>
      </p:sp>
      <p:sp>
        <p:nvSpPr>
          <p:cNvPr id="5" name="テキスト ボックス 4">
            <a:extLst>
              <a:ext uri="{FF2B5EF4-FFF2-40B4-BE49-F238E27FC236}">
                <a16:creationId xmlns:a16="http://schemas.microsoft.com/office/drawing/2014/main" id="{FF5E17E9-98DF-470E-A948-32D89046B541}"/>
              </a:ext>
            </a:extLst>
          </p:cNvPr>
          <p:cNvSpPr txBox="1"/>
          <p:nvPr/>
        </p:nvSpPr>
        <p:spPr>
          <a:xfrm>
            <a:off x="2016944" y="238045"/>
            <a:ext cx="6493211" cy="707886"/>
          </a:xfrm>
          <a:prstGeom prst="rect">
            <a:avLst/>
          </a:prstGeom>
          <a:noFill/>
        </p:spPr>
        <p:txBody>
          <a:bodyPr wrap="square" rtlCol="0">
            <a:spAutoFit/>
          </a:bodyPr>
          <a:lstStyle/>
          <a:p>
            <a:r>
              <a:rPr kumimoji="1" lang="ja-JP" altLang="en-US" sz="4000" b="1" dirty="0">
                <a:solidFill>
                  <a:schemeClr val="bg1"/>
                </a:solidFill>
              </a:rPr>
              <a:t>　</a:t>
            </a:r>
            <a:endParaRPr kumimoji="1" lang="en-US" altLang="ja-JP" sz="4000" b="1" dirty="0"/>
          </a:p>
        </p:txBody>
      </p:sp>
      <p:sp>
        <p:nvSpPr>
          <p:cNvPr id="7" name="テキスト ボックス 6">
            <a:extLst>
              <a:ext uri="{FF2B5EF4-FFF2-40B4-BE49-F238E27FC236}">
                <a16:creationId xmlns:a16="http://schemas.microsoft.com/office/drawing/2014/main" id="{A9E5DC3C-2AB5-450B-9AEA-874C2071EB61}"/>
              </a:ext>
            </a:extLst>
          </p:cNvPr>
          <p:cNvSpPr txBox="1"/>
          <p:nvPr/>
        </p:nvSpPr>
        <p:spPr>
          <a:xfrm>
            <a:off x="370708" y="238100"/>
            <a:ext cx="3451527" cy="707886"/>
          </a:xfrm>
          <a:prstGeom prst="rect">
            <a:avLst/>
          </a:prstGeom>
          <a:noFill/>
        </p:spPr>
        <p:txBody>
          <a:bodyPr wrap="square" rtlCol="0">
            <a:spAutoFit/>
          </a:bodyPr>
          <a:lstStyle/>
          <a:p>
            <a:r>
              <a:rPr lang="ja-JP" altLang="en-US" sz="4000" b="1" dirty="0">
                <a:solidFill>
                  <a:schemeClr val="bg1"/>
                </a:solidFill>
              </a:rPr>
              <a:t>史料</a:t>
            </a:r>
            <a:endParaRPr kumimoji="1" lang="ja-JP" altLang="en-US" sz="4000" b="1" dirty="0">
              <a:solidFill>
                <a:schemeClr val="bg1"/>
              </a:solidFill>
            </a:endParaRPr>
          </a:p>
        </p:txBody>
      </p:sp>
      <p:sp>
        <p:nvSpPr>
          <p:cNvPr id="13" name="動作設定ボタン: 進む/次へ 12">
            <a:hlinkClick r:id="rId2" action="ppaction://hlinksldjump" highlightClick="1"/>
            <a:extLst>
              <a:ext uri="{FF2B5EF4-FFF2-40B4-BE49-F238E27FC236}">
                <a16:creationId xmlns:a16="http://schemas.microsoft.com/office/drawing/2014/main" id="{DCD21287-E00F-4BA0-B67F-BA05B3A74916}"/>
              </a:ext>
            </a:extLst>
          </p:cNvPr>
          <p:cNvSpPr/>
          <p:nvPr/>
        </p:nvSpPr>
        <p:spPr>
          <a:xfrm flipH="1">
            <a:off x="8418526" y="6037122"/>
            <a:ext cx="725474" cy="383542"/>
          </a:xfrm>
          <a:prstGeom prst="actionButtonForwardNext">
            <a:avLst/>
          </a:prstGeom>
          <a:solidFill>
            <a:schemeClr val="bg1">
              <a:lumMod val="75000"/>
            </a:schemeClr>
          </a:solidFill>
          <a:ln w="25400"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DD05B950-4AD4-448E-A27A-05FDA1951DE8}"/>
              </a:ext>
            </a:extLst>
          </p:cNvPr>
          <p:cNvSpPr txBox="1"/>
          <p:nvPr/>
        </p:nvSpPr>
        <p:spPr>
          <a:xfrm>
            <a:off x="2169344" y="216003"/>
            <a:ext cx="6493211" cy="1077218"/>
          </a:xfrm>
          <a:prstGeom prst="rect">
            <a:avLst/>
          </a:prstGeom>
          <a:noFill/>
        </p:spPr>
        <p:txBody>
          <a:bodyPr wrap="square" rtlCol="0">
            <a:spAutoFit/>
          </a:bodyPr>
          <a:lstStyle/>
          <a:p>
            <a:r>
              <a:rPr kumimoji="1" lang="ja-JP" altLang="en-US" sz="3200" b="1" dirty="0">
                <a:latin typeface="+mn-ea"/>
              </a:rPr>
              <a:t>オランダから</a:t>
            </a:r>
            <a:endParaRPr kumimoji="1" lang="en-US" altLang="ja-JP" sz="3200" b="1" dirty="0">
              <a:latin typeface="+mn-ea"/>
            </a:endParaRPr>
          </a:p>
          <a:p>
            <a:r>
              <a:rPr kumimoji="1" lang="ja-JP" altLang="en-US" sz="3200" b="1" dirty="0">
                <a:latin typeface="+mn-ea"/>
              </a:rPr>
              <a:t>幕府にもたらされた情報</a:t>
            </a:r>
            <a:endParaRPr kumimoji="1" lang="en-US" altLang="ja-JP" sz="2400" dirty="0">
              <a:latin typeface="+mn-ea"/>
            </a:endParaRPr>
          </a:p>
        </p:txBody>
      </p:sp>
      <p:sp>
        <p:nvSpPr>
          <p:cNvPr id="14" name="動作設定ボタン: 戻る/前へ 13">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7" name="動作設定ボタン: 進む/次へ 16">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pic>
        <p:nvPicPr>
          <p:cNvPr id="6" name="図 5" descr="文字の書かれた紙&#10;&#10;AI によって生成されたコンテンツは間違っている可能性があります。">
            <a:extLst>
              <a:ext uri="{FF2B5EF4-FFF2-40B4-BE49-F238E27FC236}">
                <a16:creationId xmlns:a16="http://schemas.microsoft.com/office/drawing/2014/main" id="{07956729-3ED9-BD22-289B-9E973B6F93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674" y="1640306"/>
            <a:ext cx="5295262" cy="4780358"/>
          </a:xfrm>
          <a:prstGeom prst="rect">
            <a:avLst/>
          </a:prstGeom>
        </p:spPr>
      </p:pic>
      <p:sp>
        <p:nvSpPr>
          <p:cNvPr id="2" name="テキスト ボックス 1">
            <a:extLst>
              <a:ext uri="{FF2B5EF4-FFF2-40B4-BE49-F238E27FC236}">
                <a16:creationId xmlns:a16="http://schemas.microsoft.com/office/drawing/2014/main" id="{95829355-BC05-0B82-D2E2-3DF4B5611A0F}"/>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28600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CC781D04-AF88-49B4-99C7-69BA0D2A39BF}"/>
              </a:ext>
            </a:extLst>
          </p:cNvPr>
          <p:cNvSpPr>
            <a:spLocks noGrp="1"/>
          </p:cNvSpPr>
          <p:nvPr>
            <p:ph idx="4294967295"/>
          </p:nvPr>
        </p:nvSpPr>
        <p:spPr>
          <a:xfrm>
            <a:off x="527539" y="1089025"/>
            <a:ext cx="8282609" cy="4371496"/>
          </a:xfrm>
        </p:spPr>
        <p:txBody>
          <a:bodyPr>
            <a:noAutofit/>
          </a:bodyPr>
          <a:lstStyle/>
          <a:p>
            <a:pPr marL="0" lvl="0" indent="0">
              <a:lnSpc>
                <a:spcPct val="110000"/>
              </a:lnSpc>
              <a:spcBef>
                <a:spcPts val="0"/>
              </a:spcBef>
              <a:buNone/>
            </a:pPr>
            <a:r>
              <a:rPr lang="ja-JP" altLang="en-US" sz="3200" dirty="0">
                <a:solidFill>
                  <a:prstClr val="black"/>
                </a:solidFill>
                <a:latin typeface="+mn-ea"/>
              </a:rPr>
              <a:t>②各藩の対応</a:t>
            </a:r>
            <a:endParaRPr lang="en-US" altLang="ja-JP" sz="3200" dirty="0">
              <a:solidFill>
                <a:prstClr val="black"/>
              </a:solidFill>
              <a:latin typeface="+mn-ea"/>
            </a:endParaRPr>
          </a:p>
          <a:p>
            <a:pPr marL="0" lvl="0" indent="0">
              <a:lnSpc>
                <a:spcPct val="110000"/>
              </a:lnSpc>
              <a:spcBef>
                <a:spcPts val="0"/>
              </a:spcBef>
              <a:buNone/>
            </a:pPr>
            <a:r>
              <a:rPr lang="ja-JP" altLang="en-US" sz="3200" dirty="0">
                <a:solidFill>
                  <a:prstClr val="black"/>
                </a:solidFill>
                <a:latin typeface="+mn-ea"/>
              </a:rPr>
              <a:t>　</a:t>
            </a:r>
            <a:r>
              <a:rPr lang="en-US" altLang="ja-JP" sz="3200" dirty="0">
                <a:solidFill>
                  <a:prstClr val="black"/>
                </a:solidFill>
                <a:latin typeface="+mn-ea"/>
              </a:rPr>
              <a:t>…</a:t>
            </a:r>
            <a:r>
              <a:rPr lang="ja-JP" altLang="en-US" sz="3200" dirty="0">
                <a:solidFill>
                  <a:prstClr val="black"/>
                </a:solidFill>
                <a:latin typeface="+mn-ea"/>
              </a:rPr>
              <a:t>蘭学者のネットワーク</a:t>
            </a:r>
            <a:endParaRPr lang="en-US" altLang="ja-JP" sz="3200" dirty="0">
              <a:solidFill>
                <a:prstClr val="black"/>
              </a:solidFill>
              <a:latin typeface="+mn-ea"/>
            </a:endParaRPr>
          </a:p>
          <a:p>
            <a:pPr marL="0" lvl="0" indent="0">
              <a:lnSpc>
                <a:spcPct val="110000"/>
              </a:lnSpc>
              <a:spcBef>
                <a:spcPts val="0"/>
              </a:spcBef>
              <a:buNone/>
            </a:pPr>
            <a:endParaRPr lang="en-US" altLang="ja-JP" sz="3200" dirty="0">
              <a:solidFill>
                <a:prstClr val="black"/>
              </a:solidFill>
              <a:latin typeface="+mn-ea"/>
            </a:endParaRPr>
          </a:p>
          <a:p>
            <a:pPr marL="0" lvl="0" indent="0">
              <a:lnSpc>
                <a:spcPct val="110000"/>
              </a:lnSpc>
              <a:spcBef>
                <a:spcPts val="1200"/>
              </a:spcBef>
              <a:buNone/>
            </a:pPr>
            <a:endParaRPr lang="en-US" altLang="ja-JP" sz="3200" dirty="0">
              <a:solidFill>
                <a:prstClr val="black"/>
              </a:solidFill>
              <a:latin typeface="+mn-ea"/>
            </a:endParaRPr>
          </a:p>
          <a:p>
            <a:pPr marL="0" lvl="0" indent="0">
              <a:lnSpc>
                <a:spcPct val="110000"/>
              </a:lnSpc>
              <a:spcBef>
                <a:spcPts val="1800"/>
              </a:spcBef>
              <a:buNone/>
            </a:pPr>
            <a:r>
              <a:rPr lang="ja-JP" altLang="en-US" sz="3200" dirty="0">
                <a:solidFill>
                  <a:prstClr val="black"/>
                </a:solidFill>
                <a:latin typeface="+mn-ea"/>
              </a:rPr>
              <a:t>　　水戸藩</a:t>
            </a:r>
            <a:r>
              <a:rPr lang="en-US" altLang="ja-JP" sz="3200" dirty="0">
                <a:solidFill>
                  <a:prstClr val="black"/>
                </a:solidFill>
                <a:latin typeface="+mn-ea"/>
              </a:rPr>
              <a:t>… </a:t>
            </a:r>
            <a:r>
              <a:rPr lang="ja-JP" altLang="en-US" sz="3200" b="1" dirty="0">
                <a:solidFill>
                  <a:srgbClr val="FF0000"/>
                </a:solidFill>
                <a:latin typeface="+mn-ea"/>
              </a:rPr>
              <a:t>尊王攘夷 </a:t>
            </a:r>
            <a:r>
              <a:rPr lang="ja-JP" altLang="en-US" sz="3200" dirty="0">
                <a:solidFill>
                  <a:prstClr val="black"/>
                </a:solidFill>
                <a:latin typeface="+mn-ea"/>
              </a:rPr>
              <a:t>思想の発生</a:t>
            </a:r>
          </a:p>
          <a:p>
            <a:pPr marL="0" lvl="0" indent="0">
              <a:lnSpc>
                <a:spcPct val="110000"/>
              </a:lnSpc>
              <a:spcBef>
                <a:spcPts val="1200"/>
              </a:spcBef>
              <a:buNone/>
            </a:pPr>
            <a:r>
              <a:rPr lang="ja-JP" altLang="en-US" sz="3200" dirty="0">
                <a:solidFill>
                  <a:prstClr val="black"/>
                </a:solidFill>
                <a:latin typeface="+mn-ea"/>
              </a:rPr>
              <a:t>　　佐賀・長州・薩摩藩</a:t>
            </a:r>
            <a:endParaRPr lang="en-US" altLang="ja-JP" sz="3200" dirty="0">
              <a:solidFill>
                <a:prstClr val="black"/>
              </a:solidFill>
              <a:latin typeface="+mn-ea"/>
            </a:endParaRPr>
          </a:p>
          <a:p>
            <a:pPr marL="0" lvl="0" indent="0">
              <a:lnSpc>
                <a:spcPct val="110000"/>
              </a:lnSpc>
              <a:spcBef>
                <a:spcPts val="0"/>
              </a:spcBef>
              <a:buNone/>
            </a:pPr>
            <a:r>
              <a:rPr lang="ja-JP" altLang="en-US" sz="3200" dirty="0">
                <a:solidFill>
                  <a:prstClr val="black"/>
                </a:solidFill>
                <a:latin typeface="+mn-ea"/>
              </a:rPr>
              <a:t>　　　　　</a:t>
            </a:r>
            <a:r>
              <a:rPr lang="en-US" altLang="ja-JP" sz="3200" dirty="0">
                <a:solidFill>
                  <a:prstClr val="black"/>
                </a:solidFill>
                <a:latin typeface="+mn-ea"/>
              </a:rPr>
              <a:t>…</a:t>
            </a:r>
            <a:r>
              <a:rPr lang="ja-JP" altLang="en-US" sz="3200" dirty="0">
                <a:solidFill>
                  <a:prstClr val="black"/>
                </a:solidFill>
                <a:latin typeface="+mn-ea"/>
              </a:rPr>
              <a:t>ヨーロッパの思想や技術導入</a:t>
            </a:r>
            <a:endParaRPr lang="ja-JP" altLang="en-US" sz="3200" dirty="0">
              <a:latin typeface="+mn-ea"/>
            </a:endParaRPr>
          </a:p>
        </p:txBody>
      </p:sp>
      <p:sp>
        <p:nvSpPr>
          <p:cNvPr id="4" name="テキスト ボックス 3">
            <a:extLst>
              <a:ext uri="{FF2B5EF4-FFF2-40B4-BE49-F238E27FC236}">
                <a16:creationId xmlns:a16="http://schemas.microsoft.com/office/drawing/2014/main" id="{0E979766-9E70-4550-8E95-8509F522D814}"/>
              </a:ext>
            </a:extLst>
          </p:cNvPr>
          <p:cNvSpPr txBox="1"/>
          <p:nvPr/>
        </p:nvSpPr>
        <p:spPr>
          <a:xfrm>
            <a:off x="527539" y="113750"/>
            <a:ext cx="756699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white"/>
                </a:solidFill>
                <a:effectLst/>
                <a:uLnTx/>
                <a:uFillTx/>
                <a:latin typeface="Calibri" panose="020F0502020204030204"/>
                <a:ea typeface="メイリオ" panose="020B0604030504040204" pitchFamily="50" charset="-128"/>
                <a:cs typeface="+mn-cs"/>
              </a:rPr>
              <a:t>海外情報への対応  ２</a:t>
            </a:r>
          </a:p>
        </p:txBody>
      </p:sp>
      <p:sp>
        <p:nvSpPr>
          <p:cNvPr id="11" name="動作設定ボタン: 戻る/前へ 10">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メイリオ" panose="020B0604030504040204" pitchFamily="50" charset="-128"/>
              <a:cs typeface="+mn-cs"/>
            </a:endParaRPr>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メイリオ" panose="020B0604030504040204" pitchFamily="50" charset="-128"/>
              <a:cs typeface="+mn-cs"/>
            </a:endParaRPr>
          </a:p>
        </p:txBody>
      </p:sp>
      <p:sp>
        <p:nvSpPr>
          <p:cNvPr id="15" name="左大かっこ 14">
            <a:extLst>
              <a:ext uri="{FF2B5EF4-FFF2-40B4-BE49-F238E27FC236}">
                <a16:creationId xmlns:a16="http://schemas.microsoft.com/office/drawing/2014/main" id="{0B356F41-B3F4-4C81-9D75-49496A6EC6E8}"/>
              </a:ext>
            </a:extLst>
          </p:cNvPr>
          <p:cNvSpPr/>
          <p:nvPr/>
        </p:nvSpPr>
        <p:spPr>
          <a:xfrm>
            <a:off x="1236629" y="3614585"/>
            <a:ext cx="169262" cy="1756624"/>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0" name="吹き出し: 角を丸めた四角形 9">
            <a:extLst>
              <a:ext uri="{FF2B5EF4-FFF2-40B4-BE49-F238E27FC236}">
                <a16:creationId xmlns:a16="http://schemas.microsoft.com/office/drawing/2014/main" id="{CA2F5ABC-BFAF-48B4-9132-31DE9560A67E}"/>
              </a:ext>
            </a:extLst>
          </p:cNvPr>
          <p:cNvSpPr/>
          <p:nvPr/>
        </p:nvSpPr>
        <p:spPr>
          <a:xfrm>
            <a:off x="4980721" y="2220340"/>
            <a:ext cx="3552092" cy="1337095"/>
          </a:xfrm>
          <a:prstGeom prst="wedgeRoundRectCallout">
            <a:avLst>
              <a:gd name="adj1" fmla="val -68653"/>
              <a:gd name="adj2" fmla="val 55418"/>
              <a:gd name="adj3" fmla="val 1666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1F6C61E6-7FC0-4612-ABD3-424536E14B17}"/>
              </a:ext>
            </a:extLst>
          </p:cNvPr>
          <p:cNvSpPr txBox="1"/>
          <p:nvPr/>
        </p:nvSpPr>
        <p:spPr>
          <a:xfrm>
            <a:off x="5015012" y="2377112"/>
            <a:ext cx="3437792" cy="1180323"/>
          </a:xfrm>
          <a:prstGeom prst="rect">
            <a:avLst/>
          </a:prstGeom>
          <a:noFill/>
        </p:spPr>
        <p:txBody>
          <a:bodyPr wrap="square" rtlCol="0">
            <a:spAutoFit/>
          </a:bodyPr>
          <a:lstStyle/>
          <a:p>
            <a:pPr marL="0" lvl="0" indent="0" algn="ctr">
              <a:lnSpc>
                <a:spcPct val="80000"/>
              </a:lnSpc>
              <a:spcBef>
                <a:spcPts val="0"/>
              </a:spcBef>
              <a:buNone/>
            </a:pPr>
            <a:r>
              <a:rPr lang="ja-JP" altLang="en-US" sz="2800" dirty="0">
                <a:solidFill>
                  <a:prstClr val="black"/>
                </a:solidFill>
                <a:latin typeface="+mn-ea"/>
              </a:rPr>
              <a:t>天皇を尊ぶ尊王</a:t>
            </a:r>
            <a:endParaRPr lang="en-US" altLang="ja-JP" sz="2800" dirty="0">
              <a:solidFill>
                <a:prstClr val="black"/>
              </a:solidFill>
              <a:latin typeface="+mn-ea"/>
            </a:endParaRPr>
          </a:p>
          <a:p>
            <a:pPr marL="0" lvl="0" indent="0" algn="ctr">
              <a:lnSpc>
                <a:spcPct val="80000"/>
              </a:lnSpc>
              <a:spcBef>
                <a:spcPts val="0"/>
              </a:spcBef>
              <a:buNone/>
            </a:pPr>
            <a:r>
              <a:rPr lang="ja-JP" altLang="en-US" sz="2800" dirty="0">
                <a:solidFill>
                  <a:prstClr val="black"/>
                </a:solidFill>
                <a:latin typeface="+mn-ea"/>
              </a:rPr>
              <a:t>＋</a:t>
            </a:r>
            <a:endParaRPr lang="en-US" altLang="ja-JP" sz="2800" dirty="0">
              <a:solidFill>
                <a:prstClr val="black"/>
              </a:solidFill>
              <a:latin typeface="+mn-ea"/>
            </a:endParaRPr>
          </a:p>
          <a:p>
            <a:pPr marL="0" lvl="0" indent="0" algn="ctr">
              <a:lnSpc>
                <a:spcPct val="90000"/>
              </a:lnSpc>
              <a:spcBef>
                <a:spcPts val="0"/>
              </a:spcBef>
              <a:buNone/>
            </a:pPr>
            <a:r>
              <a:rPr lang="ja-JP" altLang="en-US" sz="2800" dirty="0">
                <a:solidFill>
                  <a:prstClr val="black"/>
                </a:solidFill>
                <a:latin typeface="+mn-ea"/>
              </a:rPr>
              <a:t>外国を排除する攘夷</a:t>
            </a:r>
            <a:endParaRPr kumimoji="1" lang="ja-JP" altLang="en-US" sz="2800" dirty="0"/>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動作設定ボタン: 進む/次へ 13">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7" name="メモ 6">
            <a:extLst>
              <a:ext uri="{FF2B5EF4-FFF2-40B4-BE49-F238E27FC236}">
                <a16:creationId xmlns:a16="http://schemas.microsoft.com/office/drawing/2014/main" id="{EF44FF34-003E-405D-BB05-2BF1BC696F8B}"/>
              </a:ext>
            </a:extLst>
          </p:cNvPr>
          <p:cNvSpPr/>
          <p:nvPr/>
        </p:nvSpPr>
        <p:spPr>
          <a:xfrm>
            <a:off x="3149239" y="3686183"/>
            <a:ext cx="1785069" cy="473211"/>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テキスト ボックス 1">
            <a:extLst>
              <a:ext uri="{FF2B5EF4-FFF2-40B4-BE49-F238E27FC236}">
                <a16:creationId xmlns:a16="http://schemas.microsoft.com/office/drawing/2014/main" id="{3E5FD7A8-EA66-EB77-2A74-BE5A26DCCA86}"/>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54424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
                                        <p:tgtEl>
                                          <p:spTgt spid="17"/>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xit" presetSubtype="0" fill="hold" grpId="0" nodeType="clickEffect">
                                  <p:stCondLst>
                                    <p:cond delay="0"/>
                                  </p:stCondLst>
                                  <p:childTnLst>
                                    <p:animScale>
                                      <p:cBhvr>
                                        <p:cTn id="41" dur="1000" accel="50000">
                                          <p:stCondLst>
                                            <p:cond delay="0"/>
                                          </p:stCondLst>
                                        </p:cTn>
                                        <p:tgtEl>
                                          <p:spTgt spid="1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2" dur="1000" accel="50000">
                                          <p:stCondLst>
                                            <p:cond delay="0"/>
                                          </p:stCondLst>
                                        </p:cTn>
                                        <p:tgtEl>
                                          <p:spTgt spid="17"/>
                                        </p:tgtEl>
                                        <p:attrNameLst>
                                          <p:attrName>ppt_x</p:attrName>
                                          <p:attrName>ppt_y</p:attrName>
                                        </p:attrNameLst>
                                      </p:cBhvr>
                                    </p:animMotion>
                                    <p:animEffect transition="out" filter="fade">
                                      <p:cBhvr>
                                        <p:cTn id="43" dur="1000"/>
                                        <p:tgtEl>
                                          <p:spTgt spid="17"/>
                                        </p:tgtEl>
                                      </p:cBhvr>
                                    </p:animEffect>
                                    <p:set>
                                      <p:cBhvr>
                                        <p:cTn id="44"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13" grpId="0"/>
      <p:bldP spid="17" grpId="0" animBg="1"/>
      <p:bldP spid="17"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4294967295"/>
          </p:nvPr>
        </p:nvSpPr>
        <p:spPr>
          <a:xfrm>
            <a:off x="383058" y="3187125"/>
            <a:ext cx="8674678" cy="3396016"/>
          </a:xfrm>
        </p:spPr>
        <p:txBody>
          <a:bodyPr>
            <a:noAutofit/>
          </a:bodyPr>
          <a:lstStyle/>
          <a:p>
            <a:pPr marL="0" indent="0">
              <a:lnSpc>
                <a:spcPct val="100000"/>
              </a:lnSpc>
              <a:buNone/>
            </a:pPr>
            <a:r>
              <a:rPr lang="ja-JP" altLang="en-US" sz="3200" dirty="0">
                <a:latin typeface="+mn-ea"/>
              </a:rPr>
              <a:t>・アメリカの日本進出</a:t>
            </a:r>
            <a:endParaRPr lang="en-US" altLang="ja-JP" sz="3200" dirty="0">
              <a:latin typeface="+mn-ea"/>
            </a:endParaRPr>
          </a:p>
          <a:p>
            <a:pPr marL="0" indent="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対清貿易</a:t>
            </a:r>
            <a:r>
              <a:rPr lang="ja-JP" altLang="en-US" sz="3200">
                <a:latin typeface="+mn-ea"/>
              </a:rPr>
              <a:t>の中継点、捕鯨</a:t>
            </a:r>
            <a:r>
              <a:rPr lang="ja-JP" altLang="en-US" sz="3200" dirty="0">
                <a:latin typeface="+mn-ea"/>
              </a:rPr>
              <a:t>の補給基地</a:t>
            </a:r>
            <a:endParaRPr lang="en-US" altLang="ja-JP" sz="3200" dirty="0">
              <a:latin typeface="+mn-ea"/>
            </a:endParaRPr>
          </a:p>
          <a:p>
            <a:pPr marL="0" indent="0">
              <a:lnSpc>
                <a:spcPct val="100000"/>
              </a:lnSpc>
              <a:spcBef>
                <a:spcPts val="1800"/>
              </a:spcBef>
              <a:buNone/>
            </a:pPr>
            <a:r>
              <a:rPr lang="ja-JP" altLang="en-US" sz="3200" dirty="0">
                <a:latin typeface="+mn-ea"/>
              </a:rPr>
              <a:t>・</a:t>
            </a:r>
            <a:r>
              <a:rPr lang="en-US" altLang="ja-JP" sz="3200" dirty="0">
                <a:latin typeface="+mn-ea"/>
              </a:rPr>
              <a:t>1853</a:t>
            </a:r>
            <a:r>
              <a:rPr lang="ja-JP" altLang="en-US" sz="3200" dirty="0">
                <a:latin typeface="+mn-ea"/>
              </a:rPr>
              <a:t>年　</a:t>
            </a:r>
            <a:r>
              <a:rPr lang="ja-JP" altLang="en-US" sz="3200" b="1" dirty="0">
                <a:solidFill>
                  <a:srgbClr val="FF0000"/>
                </a:solidFill>
                <a:latin typeface="+mn-ea"/>
              </a:rPr>
              <a:t>ペリー </a:t>
            </a:r>
            <a:r>
              <a:rPr lang="ja-JP" altLang="en-US" sz="3200" dirty="0">
                <a:latin typeface="+mn-ea"/>
              </a:rPr>
              <a:t>が浦賀に来航</a:t>
            </a:r>
            <a:r>
              <a:rPr lang="en-US" altLang="ja-JP" sz="3200" dirty="0">
                <a:latin typeface="+mn-ea"/>
              </a:rPr>
              <a:t>…</a:t>
            </a:r>
            <a:r>
              <a:rPr lang="ja-JP" altLang="en-US" sz="3200" dirty="0">
                <a:latin typeface="+mn-ea"/>
              </a:rPr>
              <a:t>開国を勧告</a:t>
            </a:r>
          </a:p>
          <a:p>
            <a:pPr marL="0" indent="0">
              <a:lnSpc>
                <a:spcPct val="100000"/>
              </a:lnSpc>
              <a:spcBef>
                <a:spcPts val="1200"/>
              </a:spcBef>
              <a:buNone/>
            </a:pPr>
            <a:r>
              <a:rPr lang="ja-JP" altLang="en-US" sz="3200" dirty="0">
                <a:latin typeface="+mn-ea"/>
              </a:rPr>
              <a:t>　　→幕府が諸大名や幕臣に意見を求め</a:t>
            </a:r>
            <a:endParaRPr lang="en-US" altLang="ja-JP" sz="3200" dirty="0">
              <a:latin typeface="+mn-ea"/>
            </a:endParaRPr>
          </a:p>
          <a:p>
            <a:pPr marL="0" indent="0">
              <a:lnSpc>
                <a:spcPct val="100000"/>
              </a:lnSpc>
              <a:spcBef>
                <a:spcPts val="0"/>
              </a:spcBef>
              <a:buNone/>
            </a:pPr>
            <a:r>
              <a:rPr lang="ja-JP" altLang="en-US" sz="3200" dirty="0">
                <a:latin typeface="+mn-ea"/>
              </a:rPr>
              <a:t>　　　朝廷へ報告</a:t>
            </a:r>
            <a:endParaRPr lang="en-US" altLang="ja-JP" sz="3200" dirty="0">
              <a:latin typeface="+mn-ea"/>
            </a:endParaRPr>
          </a:p>
          <a:p>
            <a:pPr marL="0" indent="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朝廷や有力大名の発言力強まる</a:t>
            </a:r>
            <a:endParaRPr lang="en-US" altLang="ja-JP" sz="3200" dirty="0">
              <a:latin typeface="+mn-ea"/>
            </a:endParaRPr>
          </a:p>
        </p:txBody>
      </p:sp>
      <p:sp>
        <p:nvSpPr>
          <p:cNvPr id="9" name="テキスト ボックス 8">
            <a:extLst>
              <a:ext uri="{FF2B5EF4-FFF2-40B4-BE49-F238E27FC236}">
                <a16:creationId xmlns:a16="http://schemas.microsoft.com/office/drawing/2014/main" id="{6552F594-00F1-4BB5-9C42-309A8D5C81DE}"/>
              </a:ext>
            </a:extLst>
          </p:cNvPr>
          <p:cNvSpPr txBox="1"/>
          <p:nvPr/>
        </p:nvSpPr>
        <p:spPr>
          <a:xfrm>
            <a:off x="1106719" y="1670720"/>
            <a:ext cx="7576176" cy="1384995"/>
          </a:xfrm>
          <a:prstGeom prst="rect">
            <a:avLst/>
          </a:prstGeom>
          <a:noFill/>
        </p:spPr>
        <p:txBody>
          <a:bodyPr wrap="square" rtlCol="0">
            <a:spAutoFit/>
          </a:bodyPr>
          <a:lstStyle/>
          <a:p>
            <a:pPr algn="l"/>
            <a:r>
              <a:rPr lang="ja-JP" altLang="en-US" sz="2800" kern="0" dirty="0">
                <a:effectLst/>
                <a:latin typeface="+mj-ea"/>
                <a:ea typeface="+mj-ea"/>
                <a:cs typeface="UDShinGoPr6-Regular"/>
              </a:rPr>
              <a:t>アメリカの開国要求に対して幕府</a:t>
            </a:r>
            <a:r>
              <a:rPr lang="ja-JP" altLang="en-US" sz="2800" kern="0" dirty="0">
                <a:latin typeface="+mj-ea"/>
                <a:ea typeface="+mj-ea"/>
                <a:cs typeface="UDShinGoPr6-Regular"/>
              </a:rPr>
              <a:t>がと</a:t>
            </a:r>
            <a:r>
              <a:rPr lang="ja-JP" altLang="en-US" sz="2800" kern="0" dirty="0">
                <a:effectLst/>
                <a:latin typeface="+mj-ea"/>
                <a:ea typeface="+mj-ea"/>
                <a:cs typeface="UDShinGoPr6-Regular"/>
              </a:rPr>
              <a:t>った</a:t>
            </a:r>
            <a:r>
              <a:rPr lang="ja-JP" altLang="en-US" sz="2800" kern="0">
                <a:effectLst/>
                <a:latin typeface="+mj-ea"/>
                <a:ea typeface="+mj-ea"/>
                <a:cs typeface="UDShinGoPr6-Regular"/>
              </a:rPr>
              <a:t>行動は、それ</a:t>
            </a:r>
            <a:r>
              <a:rPr lang="ja-JP" altLang="en-US" sz="2800" kern="0" dirty="0">
                <a:effectLst/>
                <a:latin typeface="+mj-ea"/>
                <a:ea typeface="+mj-ea"/>
                <a:cs typeface="UDShinGoPr6-Regular"/>
              </a:rPr>
              <a:t>までと何</a:t>
            </a:r>
            <a:r>
              <a:rPr lang="ja-JP" altLang="en-US" sz="2800" kern="0">
                <a:effectLst/>
                <a:latin typeface="+mj-ea"/>
                <a:ea typeface="+mj-ea"/>
                <a:cs typeface="UDShinGoPr6-Regular"/>
              </a:rPr>
              <a:t>が違い、どの</a:t>
            </a:r>
            <a:r>
              <a:rPr lang="ja-JP" altLang="en-US" sz="2800" kern="0" dirty="0">
                <a:effectLst/>
                <a:latin typeface="+mj-ea"/>
                <a:ea typeface="+mj-ea"/>
                <a:cs typeface="UDShinGoPr6-Regular"/>
              </a:rPr>
              <a:t>ような意味があったのだろうか。</a:t>
            </a:r>
            <a:endParaRPr lang="ja-JP" altLang="ja-JP" sz="2800" kern="100" dirty="0">
              <a:effectLst/>
              <a:latin typeface="+mj-ea"/>
              <a:ea typeface="+mj-ea"/>
              <a:cs typeface="Times New Roman" panose="02020603050405020304" pitchFamily="18" charset="0"/>
            </a:endParaRPr>
          </a:p>
        </p:txBody>
      </p:sp>
      <p:sp>
        <p:nvSpPr>
          <p:cNvPr id="10" name="四角形: 角を丸くする 9">
            <a:extLst>
              <a:ext uri="{FF2B5EF4-FFF2-40B4-BE49-F238E27FC236}">
                <a16:creationId xmlns:a16="http://schemas.microsoft.com/office/drawing/2014/main" id="{445D8965-D615-4589-8B10-520290BFD8AA}"/>
              </a:ext>
            </a:extLst>
          </p:cNvPr>
          <p:cNvSpPr/>
          <p:nvPr/>
        </p:nvSpPr>
        <p:spPr>
          <a:xfrm>
            <a:off x="611188" y="1628775"/>
            <a:ext cx="7921625" cy="13849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EBE00D91-43A1-4E51-AAB8-D15100F56E18}"/>
              </a:ext>
            </a:extLst>
          </p:cNvPr>
          <p:cNvSpPr txBox="1"/>
          <p:nvPr/>
        </p:nvSpPr>
        <p:spPr>
          <a:xfrm>
            <a:off x="611188" y="1667767"/>
            <a:ext cx="551178" cy="523220"/>
          </a:xfrm>
          <a:prstGeom prst="rect">
            <a:avLst/>
          </a:prstGeom>
          <a:noFill/>
        </p:spPr>
        <p:txBody>
          <a:bodyPr wrap="square" rtlCol="0">
            <a:spAutoFit/>
          </a:bodyPr>
          <a:lstStyle/>
          <a:p>
            <a:pPr algn="l"/>
            <a:r>
              <a:rPr lang="en-US" altLang="ja-JP" sz="2800" kern="0" dirty="0">
                <a:effectLst/>
                <a:latin typeface="メイリオ" panose="020B0604030504040204" pitchFamily="50" charset="-128"/>
                <a:ea typeface="UDShinGoPr6-Regular"/>
                <a:cs typeface="UDShinGoPr6-Regular"/>
              </a:rPr>
              <a:t>Q.</a:t>
            </a:r>
            <a:endParaRPr lang="ja-JP" altLang="ja-JP" sz="2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3" name="テキスト ボックス 12">
            <a:hlinkClick r:id="rId2" action="ppaction://hlinksldjump"/>
            <a:extLst>
              <a:ext uri="{FF2B5EF4-FFF2-40B4-BE49-F238E27FC236}">
                <a16:creationId xmlns:a16="http://schemas.microsoft.com/office/drawing/2014/main" id="{B4FB4CD6-B54B-4339-AF0D-DC6D8237F0FA}"/>
              </a:ext>
            </a:extLst>
          </p:cNvPr>
          <p:cNvSpPr txBox="1"/>
          <p:nvPr/>
        </p:nvSpPr>
        <p:spPr>
          <a:xfrm>
            <a:off x="7255605" y="5621385"/>
            <a:ext cx="1265316" cy="338554"/>
          </a:xfrm>
          <a:prstGeom prst="rect">
            <a:avLst/>
          </a:prstGeom>
          <a:solidFill>
            <a:srgbClr val="73E34D"/>
          </a:solidFill>
          <a:ln>
            <a:solidFill>
              <a:schemeClr val="accent1"/>
            </a:solidFill>
          </a:ln>
          <a:scene3d>
            <a:camera prst="orthographicFront"/>
            <a:lightRig rig="threePt" dir="t"/>
          </a:scene3d>
          <a:sp3d>
            <a:bevelT/>
          </a:sp3d>
        </p:spPr>
        <p:txBody>
          <a:bodyPr wrap="square" rtlCol="0">
            <a:spAutoFit/>
          </a:bodyPr>
          <a:lstStyle/>
          <a:p>
            <a:pPr algn="ctr"/>
            <a:r>
              <a:rPr kumimoji="1" lang="ja-JP" altLang="en-US" sz="1600" b="1" dirty="0">
                <a:latin typeface="メイリオ" panose="020B0604030504040204" pitchFamily="50" charset="-128"/>
                <a:ea typeface="メイリオ" panose="020B0604030504040204" pitchFamily="50" charset="-128"/>
              </a:rPr>
              <a:t>図３へ</a:t>
            </a:r>
            <a:endParaRPr kumimoji="1" lang="en-US" altLang="ja-JP" sz="1600" b="1" dirty="0">
              <a:latin typeface="メイリオ" panose="020B0604030504040204" pitchFamily="50" charset="-128"/>
              <a:ea typeface="メイリオ" panose="020B0604030504040204" pitchFamily="50" charset="-128"/>
            </a:endParaRPr>
          </a:p>
        </p:txBody>
      </p:sp>
      <p:sp>
        <p:nvSpPr>
          <p:cNvPr id="12" name="動作設定ボタン: 戻る/前へ 11">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6" name="動作設定ボタン: 進む/次へ 15">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8" name="メモ 6">
            <a:extLst>
              <a:ext uri="{FF2B5EF4-FFF2-40B4-BE49-F238E27FC236}">
                <a16:creationId xmlns:a16="http://schemas.microsoft.com/office/drawing/2014/main" id="{EF44FF34-003E-405D-BB05-2BF1BC696F8B}"/>
              </a:ext>
            </a:extLst>
          </p:cNvPr>
          <p:cNvSpPr/>
          <p:nvPr/>
        </p:nvSpPr>
        <p:spPr>
          <a:xfrm>
            <a:off x="2640283" y="4390845"/>
            <a:ext cx="1396880" cy="463760"/>
          </a:xfrm>
          <a:prstGeom prst="foldedCorner">
            <a:avLst>
              <a:gd name="adj" fmla="val 37118"/>
            </a:avLst>
          </a:prstGeom>
          <a:solidFill>
            <a:srgbClr val="73E3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4" name="テキスト ボックス 13">
            <a:hlinkClick r:id="rId3" action="ppaction://hlinksldjump"/>
            <a:extLst>
              <a:ext uri="{FF2B5EF4-FFF2-40B4-BE49-F238E27FC236}">
                <a16:creationId xmlns:a16="http://schemas.microsoft.com/office/drawing/2014/main" id="{B485E7AC-9F86-4D48-AD5E-D730BBF1030A}"/>
              </a:ext>
            </a:extLst>
          </p:cNvPr>
          <p:cNvSpPr txBox="1"/>
          <p:nvPr/>
        </p:nvSpPr>
        <p:spPr>
          <a:xfrm>
            <a:off x="5720719" y="5621385"/>
            <a:ext cx="1265316" cy="338554"/>
          </a:xfrm>
          <a:prstGeom prst="rect">
            <a:avLst/>
          </a:prstGeom>
          <a:solidFill>
            <a:srgbClr val="73E34D"/>
          </a:solidFill>
          <a:ln>
            <a:solidFill>
              <a:schemeClr val="accent1"/>
            </a:solidFill>
          </a:ln>
          <a:scene3d>
            <a:camera prst="orthographicFront"/>
            <a:lightRig rig="threePt" dir="t"/>
          </a:scene3d>
          <a:sp3d>
            <a:bevelT/>
          </a:sp3d>
        </p:spPr>
        <p:txBody>
          <a:bodyPr wrap="square" rtlCol="0">
            <a:spAutoFit/>
          </a:bodyPr>
          <a:lstStyle/>
          <a:p>
            <a:pPr algn="ctr"/>
            <a:r>
              <a:rPr kumimoji="1" lang="ja-JP" altLang="en-US" sz="1600" b="1" dirty="0">
                <a:latin typeface="メイリオ" panose="020B0604030504040204" pitchFamily="50" charset="-128"/>
                <a:ea typeface="メイリオ" panose="020B0604030504040204" pitchFamily="50" charset="-128"/>
              </a:rPr>
              <a:t>資料へ</a:t>
            </a:r>
            <a:endParaRPr kumimoji="1" lang="en-US" altLang="ja-JP" sz="1600" b="1"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5228DFD7-EE8E-42B5-8DD7-4B2DB6B70D4E}"/>
              </a:ext>
            </a:extLst>
          </p:cNvPr>
          <p:cNvSpPr txBox="1"/>
          <p:nvPr/>
        </p:nvSpPr>
        <p:spPr>
          <a:xfrm>
            <a:off x="497510" y="354739"/>
            <a:ext cx="7371872" cy="707886"/>
          </a:xfrm>
          <a:prstGeom prst="rect">
            <a:avLst/>
          </a:prstGeom>
          <a:noFill/>
        </p:spPr>
        <p:txBody>
          <a:bodyPr wrap="square" rtlCol="0">
            <a:spAutoFit/>
          </a:bodyPr>
          <a:lstStyle/>
          <a:p>
            <a:r>
              <a:rPr lang="ja-JP" altLang="en-US" sz="4000" b="1" dirty="0">
                <a:solidFill>
                  <a:schemeClr val="bg1"/>
                </a:solidFill>
              </a:rPr>
              <a:t>日本の開国 １</a:t>
            </a:r>
            <a:endParaRPr lang="ja-JP" altLang="ja-JP" sz="4000" b="1" dirty="0">
              <a:solidFill>
                <a:schemeClr val="bg1"/>
              </a:solidFill>
            </a:endParaRPr>
          </a:p>
        </p:txBody>
      </p:sp>
      <p:sp>
        <p:nvSpPr>
          <p:cNvPr id="2" name="テキスト ボックス 1">
            <a:hlinkClick r:id="rId4" action="ppaction://hlinksldjump"/>
            <a:extLst>
              <a:ext uri="{FF2B5EF4-FFF2-40B4-BE49-F238E27FC236}">
                <a16:creationId xmlns:a16="http://schemas.microsoft.com/office/drawing/2014/main" id="{97027F7B-81F3-663C-6018-963EC48CAD30}"/>
              </a:ext>
            </a:extLst>
          </p:cNvPr>
          <p:cNvSpPr txBox="1"/>
          <p:nvPr/>
        </p:nvSpPr>
        <p:spPr>
          <a:xfrm>
            <a:off x="7255605" y="3259723"/>
            <a:ext cx="1265316" cy="338554"/>
          </a:xfrm>
          <a:prstGeom prst="rect">
            <a:avLst/>
          </a:prstGeom>
          <a:solidFill>
            <a:srgbClr val="73E34D"/>
          </a:solidFill>
          <a:ln>
            <a:solidFill>
              <a:schemeClr val="accent1"/>
            </a:solidFill>
          </a:ln>
          <a:scene3d>
            <a:camera prst="orthographicFront"/>
            <a:lightRig rig="threePt" dir="t"/>
          </a:scene3d>
          <a:sp3d>
            <a:bevelT/>
          </a:sp3d>
        </p:spPr>
        <p:txBody>
          <a:bodyPr wrap="square" rtlCol="0">
            <a:spAutoFit/>
          </a:bodyPr>
          <a:lstStyle/>
          <a:p>
            <a:pPr algn="ctr"/>
            <a:r>
              <a:rPr kumimoji="1" lang="ja-JP" altLang="en-US" sz="1600" b="1" dirty="0">
                <a:latin typeface="メイリオ" panose="020B0604030504040204" pitchFamily="50" charset="-128"/>
                <a:ea typeface="メイリオ" panose="020B0604030504040204" pitchFamily="50" charset="-128"/>
              </a:rPr>
              <a:t>図２へ</a:t>
            </a:r>
            <a:endParaRPr kumimoji="1" lang="en-US" altLang="ja-JP" sz="1600" b="1"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AAA64EDD-CBC1-12D9-6BFD-776FE60D9BF3}"/>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488112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500"/>
                                        <p:tgtEl>
                                          <p:spTgt spid="4">
                                            <p:txEl>
                                              <p:pRg st="2" end="2"/>
                                            </p:txEl>
                                          </p:spTgt>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52" presetClass="exit" presetSubtype="0" fill="hold" grpId="0" nodeType="clickEffect">
                                  <p:stCondLst>
                                    <p:cond delay="0"/>
                                  </p:stCondLst>
                                  <p:childTnLst>
                                    <p:animScale>
                                      <p:cBhvr>
                                        <p:cTn id="35" dur="1000" accel="50000">
                                          <p:stCondLst>
                                            <p:cond delay="0"/>
                                          </p:stCondLst>
                                        </p:cTn>
                                        <p:tgtEl>
                                          <p:spTgt spid="1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6" dur="1000" accel="50000">
                                          <p:stCondLst>
                                            <p:cond delay="0"/>
                                          </p:stCondLst>
                                        </p:cTn>
                                        <p:tgtEl>
                                          <p:spTgt spid="18"/>
                                        </p:tgtEl>
                                        <p:attrNameLst>
                                          <p:attrName>ppt_x</p:attrName>
                                          <p:attrName>ppt_y</p:attrName>
                                        </p:attrNameLst>
                                      </p:cBhvr>
                                    </p:animMotion>
                                    <p:animEffect transition="out" filter="fade">
                                      <p:cBhvr>
                                        <p:cTn id="37" dur="1000"/>
                                        <p:tgtEl>
                                          <p:spTgt spid="18"/>
                                        </p:tgtEl>
                                      </p:cBhvr>
                                    </p:animEffect>
                                    <p:set>
                                      <p:cBhvr>
                                        <p:cTn id="38" dur="1" fill="hold">
                                          <p:stCondLst>
                                            <p:cond delay="999"/>
                                          </p:stCondLst>
                                        </p:cTn>
                                        <p:tgtEl>
                                          <p:spTgt spid="1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
                                            <p:txEl>
                                              <p:pRg st="3" end="3"/>
                                            </p:txEl>
                                          </p:spTgt>
                                        </p:tgtEl>
                                        <p:attrNameLst>
                                          <p:attrName>style.visibility</p:attrName>
                                        </p:attrNameLst>
                                      </p:cBhvr>
                                      <p:to>
                                        <p:strVal val="visible"/>
                                      </p:to>
                                    </p:set>
                                    <p:animEffect transition="in" filter="fade">
                                      <p:cBhvr>
                                        <p:cTn id="48" dur="500"/>
                                        <p:tgtEl>
                                          <p:spTgt spid="4">
                                            <p:txEl>
                                              <p:pRg st="3" end="3"/>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4">
                                            <p:txEl>
                                              <p:pRg st="4" end="4"/>
                                            </p:txEl>
                                          </p:spTgt>
                                        </p:tgtEl>
                                        <p:attrNameLst>
                                          <p:attrName>style.visibility</p:attrName>
                                        </p:attrNameLst>
                                      </p:cBhvr>
                                      <p:to>
                                        <p:strVal val="visible"/>
                                      </p:to>
                                    </p:set>
                                    <p:animEffect transition="in" filter="fade">
                                      <p:cBhvr>
                                        <p:cTn id="51" dur="500"/>
                                        <p:tgtEl>
                                          <p:spTgt spid="4">
                                            <p:txEl>
                                              <p:pRg st="4" end="4"/>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4">
                                            <p:txEl>
                                              <p:pRg st="5" end="5"/>
                                            </p:txEl>
                                          </p:spTgt>
                                        </p:tgtEl>
                                        <p:attrNameLst>
                                          <p:attrName>style.visibility</p:attrName>
                                        </p:attrNameLst>
                                      </p:cBhvr>
                                      <p:to>
                                        <p:strVal val="visible"/>
                                      </p:to>
                                    </p:set>
                                    <p:animEffect transition="in" filter="fade">
                                      <p:cBhvr>
                                        <p:cTn id="56" dur="500"/>
                                        <p:tgtEl>
                                          <p:spTgt spid="4">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3" grpId="0" animBg="1"/>
      <p:bldP spid="18" grpId="0" animBg="1"/>
      <p:bldP spid="18" grpId="1" animBg="1"/>
      <p:bldP spid="14"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D497F-E3EA-049D-E890-9D869C709614}"/>
            </a:ext>
          </a:extLst>
        </p:cNvPr>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68E1FB68-C948-6CD5-615C-B6F63A8337E3}"/>
              </a:ext>
            </a:extLst>
          </p:cNvPr>
          <p:cNvSpPr txBox="1"/>
          <p:nvPr/>
        </p:nvSpPr>
        <p:spPr>
          <a:xfrm>
            <a:off x="499294" y="238100"/>
            <a:ext cx="1757030" cy="707886"/>
          </a:xfrm>
          <a:prstGeom prst="rect">
            <a:avLst/>
          </a:prstGeom>
          <a:noFill/>
        </p:spPr>
        <p:txBody>
          <a:bodyPr wrap="square" rtlCol="0">
            <a:spAutoFit/>
          </a:bodyPr>
          <a:lstStyle/>
          <a:p>
            <a:r>
              <a:rPr lang="ja-JP" altLang="en-US" sz="4000" b="1" dirty="0">
                <a:solidFill>
                  <a:schemeClr val="bg1"/>
                </a:solidFill>
              </a:rPr>
              <a:t>図２</a:t>
            </a:r>
            <a:endParaRPr kumimoji="1" lang="ja-JP" altLang="en-US" sz="4000" b="1" dirty="0">
              <a:solidFill>
                <a:schemeClr val="bg1"/>
              </a:solidFill>
            </a:endParaRPr>
          </a:p>
        </p:txBody>
      </p:sp>
      <p:sp>
        <p:nvSpPr>
          <p:cNvPr id="23" name="テキスト ボックス 22">
            <a:extLst>
              <a:ext uri="{FF2B5EF4-FFF2-40B4-BE49-F238E27FC236}">
                <a16:creationId xmlns:a16="http://schemas.microsoft.com/office/drawing/2014/main" id="{DAB87BC6-324F-0B24-19AE-FCD42FAC7E5A}"/>
              </a:ext>
            </a:extLst>
          </p:cNvPr>
          <p:cNvSpPr txBox="1"/>
          <p:nvPr/>
        </p:nvSpPr>
        <p:spPr>
          <a:xfrm>
            <a:off x="2105315" y="238045"/>
            <a:ext cx="6493211" cy="1077218"/>
          </a:xfrm>
          <a:prstGeom prst="rect">
            <a:avLst/>
          </a:prstGeom>
          <a:noFill/>
        </p:spPr>
        <p:txBody>
          <a:bodyPr wrap="square" rtlCol="0">
            <a:spAutoFit/>
          </a:bodyPr>
          <a:lstStyle/>
          <a:p>
            <a:r>
              <a:rPr kumimoji="1" lang="ja-JP" altLang="en-US" sz="3200" b="1" dirty="0"/>
              <a:t>ペリーの航路と日米修好通商条約の開港・開市地</a:t>
            </a:r>
            <a:endParaRPr kumimoji="1" lang="en-US" altLang="ja-JP" sz="3200" b="1" dirty="0"/>
          </a:p>
        </p:txBody>
      </p:sp>
      <p:sp>
        <p:nvSpPr>
          <p:cNvPr id="13" name="動作設定ボタン: 戻る/前へ 12">
            <a:hlinkClick r:id="" action="ppaction://hlinkshowjump?jump=previousslide" highlightClick="1"/>
            <a:extLst>
              <a:ext uri="{FF2B5EF4-FFF2-40B4-BE49-F238E27FC236}">
                <a16:creationId xmlns:a16="http://schemas.microsoft.com/office/drawing/2014/main" id="{6C10D60E-7436-CCCA-2994-356B3F2D8FF7}"/>
              </a:ext>
            </a:extLst>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動作設定ボタン: 進む/次へ 13">
            <a:hlinkClick r:id="" action="ppaction://hlinkshowjump?jump=nextslide" highlightClick="1"/>
            <a:extLst>
              <a:ext uri="{FF2B5EF4-FFF2-40B4-BE49-F238E27FC236}">
                <a16:creationId xmlns:a16="http://schemas.microsoft.com/office/drawing/2014/main" id="{009C21CC-2BA3-A780-99F4-43D934B95E18}"/>
              </a:ext>
            </a:extLst>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0" name="動作設定ボタン: 進む/次へ 9">
            <a:hlinkClick r:id="rId2" action="ppaction://hlinksldjump" highlightClick="1"/>
            <a:extLst>
              <a:ext uri="{FF2B5EF4-FFF2-40B4-BE49-F238E27FC236}">
                <a16:creationId xmlns:a16="http://schemas.microsoft.com/office/drawing/2014/main" id="{8FFBA48F-4806-F575-1EE7-38F8416A5AC5}"/>
              </a:ext>
            </a:extLst>
          </p:cNvPr>
          <p:cNvSpPr/>
          <p:nvPr/>
        </p:nvSpPr>
        <p:spPr>
          <a:xfrm flipH="1">
            <a:off x="8418526" y="6127119"/>
            <a:ext cx="720000" cy="345306"/>
          </a:xfrm>
          <a:prstGeom prst="actionButtonForwardNext">
            <a:avLst/>
          </a:prstGeom>
          <a:solidFill>
            <a:schemeClr val="bg1">
              <a:lumMod val="75000"/>
            </a:schemeClr>
          </a:solidFill>
          <a:ln w="25400"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pic>
        <p:nvPicPr>
          <p:cNvPr id="4" name="図 3" descr="マップ&#10;&#10;AI によって生成されたコンテンツは間違っている可能性があります。">
            <a:extLst>
              <a:ext uri="{FF2B5EF4-FFF2-40B4-BE49-F238E27FC236}">
                <a16:creationId xmlns:a16="http://schemas.microsoft.com/office/drawing/2014/main" id="{21380540-BC73-5F7B-15EE-3C4BB40334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071" y="1462770"/>
            <a:ext cx="4702628" cy="5014808"/>
          </a:xfrm>
          <a:prstGeom prst="rect">
            <a:avLst/>
          </a:prstGeom>
        </p:spPr>
      </p:pic>
      <p:sp>
        <p:nvSpPr>
          <p:cNvPr id="2" name="テキスト ボックス 1">
            <a:extLst>
              <a:ext uri="{FF2B5EF4-FFF2-40B4-BE49-F238E27FC236}">
                <a16:creationId xmlns:a16="http://schemas.microsoft.com/office/drawing/2014/main" id="{7D7AE94A-3A14-449C-2EF4-C74ECF66CDC8}"/>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58148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A9E5DC3C-2AB5-450B-9AEA-874C2071EB61}"/>
              </a:ext>
            </a:extLst>
          </p:cNvPr>
          <p:cNvSpPr txBox="1"/>
          <p:nvPr/>
        </p:nvSpPr>
        <p:spPr>
          <a:xfrm>
            <a:off x="499294" y="238100"/>
            <a:ext cx="1757030" cy="707886"/>
          </a:xfrm>
          <a:prstGeom prst="rect">
            <a:avLst/>
          </a:prstGeom>
          <a:noFill/>
        </p:spPr>
        <p:txBody>
          <a:bodyPr wrap="square" rtlCol="0">
            <a:spAutoFit/>
          </a:bodyPr>
          <a:lstStyle/>
          <a:p>
            <a:r>
              <a:rPr kumimoji="1" lang="ja-JP" altLang="en-US" sz="4000" b="1" dirty="0">
                <a:solidFill>
                  <a:schemeClr val="bg1"/>
                </a:solidFill>
              </a:rPr>
              <a:t>資料</a:t>
            </a:r>
          </a:p>
        </p:txBody>
      </p:sp>
      <p:sp>
        <p:nvSpPr>
          <p:cNvPr id="23" name="テキスト ボックス 22">
            <a:extLst>
              <a:ext uri="{FF2B5EF4-FFF2-40B4-BE49-F238E27FC236}">
                <a16:creationId xmlns:a16="http://schemas.microsoft.com/office/drawing/2014/main" id="{5B4FA045-E236-4FA3-80C1-685008546310}"/>
              </a:ext>
            </a:extLst>
          </p:cNvPr>
          <p:cNvSpPr txBox="1"/>
          <p:nvPr/>
        </p:nvSpPr>
        <p:spPr>
          <a:xfrm>
            <a:off x="2105315" y="238045"/>
            <a:ext cx="6493211" cy="584775"/>
          </a:xfrm>
          <a:prstGeom prst="rect">
            <a:avLst/>
          </a:prstGeom>
          <a:noFill/>
        </p:spPr>
        <p:txBody>
          <a:bodyPr wrap="square" rtlCol="0">
            <a:spAutoFit/>
          </a:bodyPr>
          <a:lstStyle/>
          <a:p>
            <a:r>
              <a:rPr lang="ja-JP" altLang="en-US" sz="3200" b="1" dirty="0"/>
              <a:t>歴史の選択肢</a:t>
            </a:r>
            <a:endParaRPr kumimoji="1" lang="en-US" altLang="ja-JP" sz="3200" b="1" dirty="0"/>
          </a:p>
        </p:txBody>
      </p:sp>
      <p:sp>
        <p:nvSpPr>
          <p:cNvPr id="13" name="動作設定ボタン: 戻る/前へ 12">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4" name="動作設定ボタン: 進む/次へ 13">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0" name="動作設定ボタン: 進む/次へ 9">
            <a:hlinkClick r:id="rId2" action="ppaction://hlinksldjump" highlightClick="1"/>
            <a:extLst>
              <a:ext uri="{FF2B5EF4-FFF2-40B4-BE49-F238E27FC236}">
                <a16:creationId xmlns:a16="http://schemas.microsoft.com/office/drawing/2014/main" id="{3321192A-4D07-435A-959D-465F31712143}"/>
              </a:ext>
            </a:extLst>
          </p:cNvPr>
          <p:cNvSpPr/>
          <p:nvPr/>
        </p:nvSpPr>
        <p:spPr>
          <a:xfrm flipH="1">
            <a:off x="8418526" y="6127119"/>
            <a:ext cx="720000" cy="345306"/>
          </a:xfrm>
          <a:prstGeom prst="actionButtonForwardNext">
            <a:avLst/>
          </a:prstGeom>
          <a:solidFill>
            <a:schemeClr val="bg1">
              <a:lumMod val="75000"/>
            </a:schemeClr>
          </a:solidFill>
          <a:ln w="25400"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pic>
        <p:nvPicPr>
          <p:cNvPr id="4" name="図 3" descr="文字の書かれた紙&#10;&#10;AI によって生成されたコンテンツは間違っている可能性があります。">
            <a:extLst>
              <a:ext uri="{FF2B5EF4-FFF2-40B4-BE49-F238E27FC236}">
                <a16:creationId xmlns:a16="http://schemas.microsoft.com/office/drawing/2014/main" id="{B28C5ACB-6901-951D-C5B3-1420ADF5B0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235" y="1615843"/>
            <a:ext cx="7911530" cy="3237722"/>
          </a:xfrm>
          <a:prstGeom prst="rect">
            <a:avLst/>
          </a:prstGeom>
        </p:spPr>
      </p:pic>
      <p:sp>
        <p:nvSpPr>
          <p:cNvPr id="2" name="テキスト ボックス 1">
            <a:extLst>
              <a:ext uri="{FF2B5EF4-FFF2-40B4-BE49-F238E27FC236}">
                <a16:creationId xmlns:a16="http://schemas.microsoft.com/office/drawing/2014/main" id="{2CB32FDE-9BCC-C9E8-7517-63B4B825C922}"/>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54194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動作設定ボタン: 進む/次へ 7">
            <a:hlinkClick r:id="rId2" action="ppaction://hlinksldjump" highlightClick="1"/>
            <a:extLst>
              <a:ext uri="{FF2B5EF4-FFF2-40B4-BE49-F238E27FC236}">
                <a16:creationId xmlns:a16="http://schemas.microsoft.com/office/drawing/2014/main" id="{459F7AFD-58F6-425F-9059-7CD11956D33B}"/>
              </a:ext>
            </a:extLst>
          </p:cNvPr>
          <p:cNvSpPr/>
          <p:nvPr/>
        </p:nvSpPr>
        <p:spPr>
          <a:xfrm flipH="1">
            <a:off x="8418526" y="6127119"/>
            <a:ext cx="720000" cy="345306"/>
          </a:xfrm>
          <a:prstGeom prst="actionButtonForwardNext">
            <a:avLst/>
          </a:prstGeom>
          <a:solidFill>
            <a:schemeClr val="bg1">
              <a:lumMod val="75000"/>
            </a:schemeClr>
          </a:solidFill>
          <a:ln w="25400"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5B0EF434-4383-40F0-B7CE-884C86D1A34C}"/>
              </a:ext>
            </a:extLst>
          </p:cNvPr>
          <p:cNvSpPr txBox="1"/>
          <p:nvPr/>
        </p:nvSpPr>
        <p:spPr>
          <a:xfrm>
            <a:off x="2190602" y="238045"/>
            <a:ext cx="6493211" cy="584775"/>
          </a:xfrm>
          <a:prstGeom prst="rect">
            <a:avLst/>
          </a:prstGeom>
          <a:noFill/>
        </p:spPr>
        <p:txBody>
          <a:bodyPr wrap="square" rtlCol="0">
            <a:spAutoFit/>
          </a:bodyPr>
          <a:lstStyle/>
          <a:p>
            <a:r>
              <a:rPr lang="ja-JP" altLang="en-US" sz="3200" b="1" dirty="0">
                <a:latin typeface="メイリオ" panose="020B0604030504040204" pitchFamily="50" charset="-128"/>
                <a:ea typeface="メイリオ" panose="020B0604030504040204" pitchFamily="50" charset="-128"/>
              </a:rPr>
              <a:t>諸大名からの意見聴取の結果</a:t>
            </a:r>
            <a:endParaRPr kumimoji="1" lang="en-US" altLang="ja-JP" sz="3200" b="1" dirty="0"/>
          </a:p>
        </p:txBody>
      </p:sp>
      <p:sp>
        <p:nvSpPr>
          <p:cNvPr id="10" name="テキスト ボックス 9">
            <a:extLst>
              <a:ext uri="{FF2B5EF4-FFF2-40B4-BE49-F238E27FC236}">
                <a16:creationId xmlns:a16="http://schemas.microsoft.com/office/drawing/2014/main" id="{F699F14A-BC9C-42A0-97B1-3D5DCF9A4BB5}"/>
              </a:ext>
            </a:extLst>
          </p:cNvPr>
          <p:cNvSpPr txBox="1"/>
          <p:nvPr/>
        </p:nvSpPr>
        <p:spPr>
          <a:xfrm>
            <a:off x="484173" y="238100"/>
            <a:ext cx="1734137" cy="707886"/>
          </a:xfrm>
          <a:prstGeom prst="rect">
            <a:avLst/>
          </a:prstGeom>
          <a:noFill/>
        </p:spPr>
        <p:txBody>
          <a:bodyPr wrap="square" rtlCol="0">
            <a:spAutoFit/>
          </a:bodyPr>
          <a:lstStyle/>
          <a:p>
            <a:r>
              <a:rPr kumimoji="1" lang="ja-JP" altLang="en-US" sz="4000" b="1" dirty="0">
                <a:solidFill>
                  <a:schemeClr val="bg1"/>
                </a:solidFill>
              </a:rPr>
              <a:t>図３</a:t>
            </a:r>
          </a:p>
        </p:txBody>
      </p:sp>
      <p:sp>
        <p:nvSpPr>
          <p:cNvPr id="11" name="動作設定ボタン: 戻る/前へ 10">
            <a:hlinkClick r:id="" action="ppaction://hlinkshowjump?jump=previousslide" highlightClick="1"/>
          </p:cNvPr>
          <p:cNvSpPr/>
          <p:nvPr/>
        </p:nvSpPr>
        <p:spPr>
          <a:xfrm rot="10800000" flipH="1">
            <a:off x="8418526" y="6625086"/>
            <a:ext cx="360000" cy="232913"/>
          </a:xfrm>
          <a:prstGeom prst="actionButtonBackPrevious">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chemeClr val="accent1">
              <a:lumMod val="40000"/>
              <a:lumOff val="60000"/>
            </a:schemeClr>
          </a:solidFill>
          <a:ln w="254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pic>
        <p:nvPicPr>
          <p:cNvPr id="3" name="図 2" descr="テーブル&#10;&#10;AI によって生成されたコンテンツは間違っている可能性があります。">
            <a:extLst>
              <a:ext uri="{FF2B5EF4-FFF2-40B4-BE49-F238E27FC236}">
                <a16:creationId xmlns:a16="http://schemas.microsoft.com/office/drawing/2014/main" id="{B1D77546-C4E8-FCEB-B28F-7B29C6C291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188" y="1268413"/>
            <a:ext cx="4635952" cy="5039876"/>
          </a:xfrm>
          <a:prstGeom prst="rect">
            <a:avLst/>
          </a:prstGeom>
        </p:spPr>
      </p:pic>
      <p:sp>
        <p:nvSpPr>
          <p:cNvPr id="2" name="テキスト ボックス 1">
            <a:extLst>
              <a:ext uri="{FF2B5EF4-FFF2-40B4-BE49-F238E27FC236}">
                <a16:creationId xmlns:a16="http://schemas.microsoft.com/office/drawing/2014/main" id="{7EC2ACED-1DAE-6D96-F6B2-C7DB6B65F800}"/>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547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HDOfficeLightV0">
  <a:themeElements>
    <a:clrScheme name="2部グリーン">
      <a:dk1>
        <a:sysClr val="windowText" lastClr="000000"/>
      </a:dk1>
      <a:lt1>
        <a:sysClr val="window" lastClr="FFFFFF"/>
      </a:lt1>
      <a:dk2>
        <a:srgbClr val="4E3B30"/>
      </a:dk2>
      <a:lt2>
        <a:srgbClr val="B3F3CC"/>
      </a:lt2>
      <a:accent1>
        <a:srgbClr val="1AE666"/>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33E9AC2B65C294ABCCC11D779D0FAA0" ma:contentTypeVersion="20" ma:contentTypeDescription="新しいドキュメントを作成します。" ma:contentTypeScope="" ma:versionID="a0bf965e5359675b9499ad24f241c1c5">
  <xsd:schema xmlns:xsd="http://www.w3.org/2001/XMLSchema" xmlns:xs="http://www.w3.org/2001/XMLSchema" xmlns:p="http://schemas.microsoft.com/office/2006/metadata/properties" xmlns:ns2="18eb18e9-3b9d-44fe-af43-41e7933df07a" xmlns:ns3="e3c5cd09-d5d2-4a49-81e9-ed93aacddae4" targetNamespace="http://schemas.microsoft.com/office/2006/metadata/properties" ma:root="true" ma:fieldsID="94cd11e84a78d7f577da61cc0ac152c4" ns2:_="" ns3:_="">
    <xsd:import namespace="18eb18e9-3b9d-44fe-af43-41e7933df07a"/>
    <xsd:import namespace="e3c5cd09-d5d2-4a49-81e9-ed93aacddae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3:search_languag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b18e9-3b9d-44fe-af43-41e7933df0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5a7c612-5922-4a77-8e31-25f580869e4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c5cd09-d5d2-4a49-81e9-ed93aacddae4"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2ae0d295-044c-4b37-afa2-88077731fee5}" ma:internalName="TaxCatchAll" ma:showField="CatchAllData" ma:web="e3c5cd09-d5d2-4a49-81e9-ed93aacddae4">
      <xsd:complexType>
        <xsd:complexContent>
          <xsd:extension base="dms:MultiChoiceLookup">
            <xsd:sequence>
              <xsd:element name="Value" type="dms:Lookup" maxOccurs="unbounded" minOccurs="0" nillable="true"/>
            </xsd:sequence>
          </xsd:extension>
        </xsd:complexContent>
      </xsd:complexType>
    </xsd:element>
    <xsd:element name="search_language" ma:index="26" nillable="true" ma:displayName="search_language" ma:default="ja" ma:internalName="search_languag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earch_language xmlns="e3c5cd09-d5d2-4a49-81e9-ed93aacddae4">ja</search_language>
    <SharedWithUsers xmlns="e3c5cd09-d5d2-4a49-81e9-ed93aacddae4">
      <UserInfo>
        <DisplayName/>
        <AccountId xsi:nil="true"/>
        <AccountType/>
      </UserInfo>
    </SharedWithUsers>
    <lcf76f155ced4ddcb4097134ff3c332f xmlns="18eb18e9-3b9d-44fe-af43-41e7933df07a">
      <Terms xmlns="http://schemas.microsoft.com/office/infopath/2007/PartnerControls"/>
    </lcf76f155ced4ddcb4097134ff3c332f>
    <TaxCatchAll xmlns="e3c5cd09-d5d2-4a49-81e9-ed93aacddae4" xsi:nil="true"/>
  </documentManagement>
</p:properties>
</file>

<file path=customXml/itemProps1.xml><?xml version="1.0" encoding="utf-8"?>
<ds:datastoreItem xmlns:ds="http://schemas.openxmlformats.org/officeDocument/2006/customXml" ds:itemID="{0CC63A6B-452F-4BAB-A781-893CC4D253DF}"/>
</file>

<file path=customXml/itemProps2.xml><?xml version="1.0" encoding="utf-8"?>
<ds:datastoreItem xmlns:ds="http://schemas.openxmlformats.org/officeDocument/2006/customXml" ds:itemID="{BF8804B5-07E1-458D-B889-943656B2994A}"/>
</file>

<file path=customXml/itemProps3.xml><?xml version="1.0" encoding="utf-8"?>
<ds:datastoreItem xmlns:ds="http://schemas.openxmlformats.org/officeDocument/2006/customXml" ds:itemID="{4443B106-7EBB-4389-A3AF-99ACB5991EA2}"/>
</file>

<file path=docProps/app.xml><?xml version="1.0" encoding="utf-8"?>
<Properties xmlns="http://schemas.openxmlformats.org/officeDocument/2006/extended-properties" xmlns:vt="http://schemas.openxmlformats.org/officeDocument/2006/docPropsVTypes">
  <Template/>
  <TotalTime>0</TotalTime>
  <Words>857</Words>
  <Application>Microsoft Office PowerPoint</Application>
  <PresentationFormat>画面に合わせる (4:3)</PresentationFormat>
  <Paragraphs>123</Paragraphs>
  <Slides>18</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18</vt:i4>
      </vt:variant>
    </vt:vector>
  </HeadingPairs>
  <TitlesOfParts>
    <vt:vector size="26" baseType="lpstr">
      <vt:lpstr>ＭＳ Ｐゴシック</vt:lpstr>
      <vt:lpstr>メイリオ</vt:lpstr>
      <vt:lpstr>メイリオ</vt:lpstr>
      <vt:lpstr>游ゴシック</vt:lpstr>
      <vt:lpstr>Calibri</vt:lpstr>
      <vt:lpstr>Wingdings</vt:lpstr>
      <vt:lpstr>Wingdings 2</vt:lpstr>
      <vt:lpstr>HDOfficeLightV0</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アメリカが日本に開国を求めた理由を、本文から抜き出そう。</vt:lpstr>
      <vt:lpstr>PowerPoint プレゼンテーション</vt:lpstr>
      <vt:lpstr>ヨーロッパへの対応について、日本とp.53～54の清で、異なっている点とその理由を説明しよう。</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2025-03-13T02:39:03Z</dcterms:created>
  <dcterms:modified xsi:type="dcterms:W3CDTF">2025-03-13T02:39:32Z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92374000</vt:r8>
  </property>
  <property fmtid="{D5CDD505-2E9C-101B-9397-08002B2CF9AE}" pid="3" name="MediaServiceImageTags">
    <vt:lpwstr/>
  </property>
  <property fmtid="{D5CDD505-2E9C-101B-9397-08002B2CF9AE}" pid="4" name="xd_ProgID">
    <vt:lpwstr/>
  </property>
  <property fmtid="{D5CDD505-2E9C-101B-9397-08002B2CF9AE}" pid="5" name="ContentTypeId">
    <vt:lpwstr>0x010100D33E9AC2B65C294ABCCC11D779D0FAA0</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